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1" r:id="rId1"/>
    <p:sldMasterId id="2147483769" r:id="rId2"/>
    <p:sldMasterId id="2147483781" r:id="rId3"/>
  </p:sldMasterIdLst>
  <p:notesMasterIdLst>
    <p:notesMasterId r:id="rId18"/>
  </p:notesMasterIdLst>
  <p:sldIdLst>
    <p:sldId id="426" r:id="rId4"/>
    <p:sldId id="429" r:id="rId5"/>
    <p:sldId id="422" r:id="rId6"/>
    <p:sldId id="441" r:id="rId7"/>
    <p:sldId id="444" r:id="rId8"/>
    <p:sldId id="442" r:id="rId9"/>
    <p:sldId id="443" r:id="rId10"/>
    <p:sldId id="445" r:id="rId11"/>
    <p:sldId id="389" r:id="rId12"/>
    <p:sldId id="390" r:id="rId13"/>
    <p:sldId id="395" r:id="rId14"/>
    <p:sldId id="433" r:id="rId15"/>
    <p:sldId id="440" r:id="rId16"/>
    <p:sldId id="418" r:id="rId17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B05F59EC-9DC3-514C-ABD5-33EA3ED97727}">
          <p14:sldIdLst>
            <p14:sldId id="426"/>
          </p14:sldIdLst>
        </p14:section>
        <p14:section name="Intro to OGP" id="{F9F3EA13-47DF-F743-BE3A-CAFF0B9040D2}">
          <p14:sldIdLst>
            <p14:sldId id="429"/>
            <p14:sldId id="422"/>
            <p14:sldId id="441"/>
            <p14:sldId id="444"/>
            <p14:sldId id="442"/>
            <p14:sldId id="443"/>
          </p14:sldIdLst>
        </p14:section>
        <p14:section name="Eligibility criteria and process" id="{2FEBF860-3B87-1240-AA31-F20EDE5D5E74}">
          <p14:sldIdLst>
            <p14:sldId id="445"/>
            <p14:sldId id="389"/>
            <p14:sldId id="390"/>
            <p14:sldId id="395"/>
          </p14:sldIdLst>
        </p14:section>
        <p14:section name="How is OGP doing 5 years since its launch?" id="{1D41584E-AB36-4848-9C04-D98EC8AEA2FD}">
          <p14:sldIdLst>
            <p14:sldId id="433"/>
          </p14:sldIdLst>
        </p14:section>
        <p14:section name="OGP and civil society" id="{398E710E-A13F-BB43-BE5A-403084C0E46D}">
          <p14:sldIdLst>
            <p14:sldId id="440"/>
            <p14:sldId id="4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nusree Basu" initials="" lastIdx="24" clrIdx="0"/>
  <p:cmAuthor id="1" name="Alejandra Calzada" initials="" lastIdx="1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46DB"/>
    <a:srgbClr val="E6CB8F"/>
    <a:srgbClr val="C08A0E"/>
    <a:srgbClr val="7D0080"/>
    <a:srgbClr val="97009A"/>
    <a:srgbClr val="5200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 autoAdjust="0"/>
    <p:restoredTop sz="68696" autoAdjust="0"/>
  </p:normalViewPr>
  <p:slideViewPr>
    <p:cSldViewPr snapToGrid="0" snapToObjects="1">
      <p:cViewPr varScale="1">
        <p:scale>
          <a:sx n="74" d="100"/>
          <a:sy n="74" d="100"/>
        </p:scale>
        <p:origin x="166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2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FCFBF0-4AFB-4EB5-B456-B05C23FBA8C3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F26CDB-0052-4A79-A7CE-63FCEF4EB669}">
      <dgm:prSet phldrT="[Текст]" custT="1"/>
      <dgm:spPr/>
      <dgm:t>
        <a:bodyPr/>
        <a:lstStyle/>
        <a:p>
          <a:r>
            <a:rPr lang="ru-RU" sz="4000" b="1" i="0" u="none" dirty="0" smtClean="0">
              <a:solidFill>
                <a:schemeClr val="bg1"/>
              </a:solidFill>
              <a:latin typeface="Cambria" pitchFamily="18" charset="0"/>
            </a:rPr>
            <a:t>Цели</a:t>
          </a:r>
          <a:endParaRPr lang="ru-RU" sz="4000" b="1" i="0" u="none" dirty="0">
            <a:solidFill>
              <a:schemeClr val="bg1"/>
            </a:solidFill>
          </a:endParaRPr>
        </a:p>
      </dgm:t>
    </dgm:pt>
    <dgm:pt modelId="{3CB2FE90-5092-43C6-876B-599148EC6D9E}" type="parTrans" cxnId="{E1CC4C4A-2971-40F0-936F-411491E02B00}">
      <dgm:prSet/>
      <dgm:spPr/>
      <dgm:t>
        <a:bodyPr/>
        <a:lstStyle/>
        <a:p>
          <a:endParaRPr lang="ru-RU"/>
        </a:p>
      </dgm:t>
    </dgm:pt>
    <dgm:pt modelId="{F221360C-34C9-4C2D-9F96-BBF2480B8079}" type="sibTrans" cxnId="{E1CC4C4A-2971-40F0-936F-411491E02B00}">
      <dgm:prSet/>
      <dgm:spPr/>
      <dgm:t>
        <a:bodyPr/>
        <a:lstStyle/>
        <a:p>
          <a:endParaRPr lang="ru-RU"/>
        </a:p>
      </dgm:t>
    </dgm:pt>
    <dgm:pt modelId="{B2F2FB08-DA3C-42A8-A4E0-2D314A9F5787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Cambria" pitchFamily="18" charset="0"/>
            </a:rPr>
            <a:t>выполнение правительствами обязательств по содействию прозрачности гос. управления</a:t>
          </a:r>
          <a:endParaRPr lang="ru-RU" sz="1600" b="1" dirty="0">
            <a:solidFill>
              <a:schemeClr val="bg1"/>
            </a:solidFill>
          </a:endParaRPr>
        </a:p>
      </dgm:t>
    </dgm:pt>
    <dgm:pt modelId="{0DEA73A8-6DBF-43EC-A69E-B23888B1D413}" type="parTrans" cxnId="{98B84A97-8D1E-4347-ACCC-B33C01BD798D}">
      <dgm:prSet/>
      <dgm:spPr/>
      <dgm:t>
        <a:bodyPr/>
        <a:lstStyle/>
        <a:p>
          <a:endParaRPr lang="ru-RU"/>
        </a:p>
      </dgm:t>
    </dgm:pt>
    <dgm:pt modelId="{B80D7A20-998F-4F8F-A437-1684F2B1900B}" type="sibTrans" cxnId="{98B84A97-8D1E-4347-ACCC-B33C01BD798D}">
      <dgm:prSet/>
      <dgm:spPr/>
      <dgm:t>
        <a:bodyPr/>
        <a:lstStyle/>
        <a:p>
          <a:endParaRPr lang="ru-RU" sz="1600" b="1">
            <a:solidFill>
              <a:schemeClr val="bg1"/>
            </a:solidFill>
          </a:endParaRPr>
        </a:p>
      </dgm:t>
    </dgm:pt>
    <dgm:pt modelId="{ABB02852-AC85-4438-AA6C-216DAC6F7ABD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Cambria" pitchFamily="18" charset="0"/>
            </a:rPr>
            <a:t>привлечение граждан к участию</a:t>
          </a:r>
          <a:r>
            <a:rPr lang="en-US" sz="1600" b="1" dirty="0" smtClean="0">
              <a:solidFill>
                <a:schemeClr val="bg1"/>
              </a:solidFill>
              <a:latin typeface="Cambria" pitchFamily="18" charset="0"/>
            </a:rPr>
            <a:t> </a:t>
          </a:r>
          <a:r>
            <a:rPr lang="ru-RU" sz="1600" b="1" dirty="0" smtClean="0">
              <a:solidFill>
                <a:schemeClr val="bg1"/>
              </a:solidFill>
              <a:latin typeface="Cambria" pitchFamily="18" charset="0"/>
            </a:rPr>
            <a:t>в гос. управлении</a:t>
          </a:r>
          <a:endParaRPr lang="ru-RU" sz="1600" b="1" dirty="0">
            <a:solidFill>
              <a:schemeClr val="bg1"/>
            </a:solidFill>
          </a:endParaRPr>
        </a:p>
      </dgm:t>
    </dgm:pt>
    <dgm:pt modelId="{5EEBC4CA-8EEE-4B73-B7D0-709E7ABA3F0F}" type="parTrans" cxnId="{F94C7E41-B3F4-4917-B51F-EE61764B7155}">
      <dgm:prSet/>
      <dgm:spPr/>
      <dgm:t>
        <a:bodyPr/>
        <a:lstStyle/>
        <a:p>
          <a:endParaRPr lang="ru-RU"/>
        </a:p>
      </dgm:t>
    </dgm:pt>
    <dgm:pt modelId="{B414BD64-BD53-4016-99A5-678DF80EB0F4}" type="sibTrans" cxnId="{F94C7E41-B3F4-4917-B51F-EE61764B7155}">
      <dgm:prSet/>
      <dgm:spPr/>
      <dgm:t>
        <a:bodyPr/>
        <a:lstStyle/>
        <a:p>
          <a:endParaRPr lang="ru-RU" sz="1600" b="1">
            <a:solidFill>
              <a:schemeClr val="bg1"/>
            </a:solidFill>
          </a:endParaRPr>
        </a:p>
      </dgm:t>
    </dgm:pt>
    <dgm:pt modelId="{5156A4C1-AEF0-44C4-A7EF-11DAF4DDC229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Cambria" pitchFamily="18" charset="0"/>
            </a:rPr>
            <a:t>борьба с коррупцией</a:t>
          </a:r>
          <a:endParaRPr lang="ru-RU" sz="1600" b="1" dirty="0">
            <a:solidFill>
              <a:schemeClr val="bg1"/>
            </a:solidFill>
          </a:endParaRPr>
        </a:p>
      </dgm:t>
    </dgm:pt>
    <dgm:pt modelId="{E172A420-57A6-4AF6-9B07-5247E75B5D04}" type="parTrans" cxnId="{653C1153-9E76-44E4-A2D3-16ADF1A8BCCC}">
      <dgm:prSet/>
      <dgm:spPr/>
      <dgm:t>
        <a:bodyPr/>
        <a:lstStyle/>
        <a:p>
          <a:endParaRPr lang="ru-RU"/>
        </a:p>
      </dgm:t>
    </dgm:pt>
    <dgm:pt modelId="{40A954B0-BE3B-4222-9E0B-325F344005B3}" type="sibTrans" cxnId="{653C1153-9E76-44E4-A2D3-16ADF1A8BCCC}">
      <dgm:prSet/>
      <dgm:spPr/>
      <dgm:t>
        <a:bodyPr/>
        <a:lstStyle/>
        <a:p>
          <a:endParaRPr lang="ru-RU" sz="1600" b="1">
            <a:solidFill>
              <a:schemeClr val="bg1"/>
            </a:solidFill>
          </a:endParaRPr>
        </a:p>
      </dgm:t>
    </dgm:pt>
    <dgm:pt modelId="{74F981E1-C933-4F95-948D-4E41A8626B96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Cambria" pitchFamily="18" charset="0"/>
            </a:rPr>
            <a:t>использование новых технологий для улучшения гос. управления</a:t>
          </a:r>
          <a:endParaRPr lang="ru-RU" sz="1600" b="1" dirty="0">
            <a:solidFill>
              <a:schemeClr val="bg1"/>
            </a:solidFill>
          </a:endParaRPr>
        </a:p>
      </dgm:t>
    </dgm:pt>
    <dgm:pt modelId="{D1A747AA-2131-402E-969A-3202084F8258}" type="parTrans" cxnId="{0FBB97CB-4499-4295-A3DD-2C1C138A04AC}">
      <dgm:prSet/>
      <dgm:spPr/>
      <dgm:t>
        <a:bodyPr/>
        <a:lstStyle/>
        <a:p>
          <a:endParaRPr lang="ru-RU"/>
        </a:p>
      </dgm:t>
    </dgm:pt>
    <dgm:pt modelId="{B7ACBBFA-01E0-4207-BA8D-631871103C09}" type="sibTrans" cxnId="{0FBB97CB-4499-4295-A3DD-2C1C138A04AC}">
      <dgm:prSet/>
      <dgm:spPr/>
      <dgm:t>
        <a:bodyPr/>
        <a:lstStyle/>
        <a:p>
          <a:endParaRPr lang="ru-RU" sz="1600" b="1">
            <a:solidFill>
              <a:schemeClr val="bg1"/>
            </a:solidFill>
          </a:endParaRPr>
        </a:p>
      </dgm:t>
    </dgm:pt>
    <dgm:pt modelId="{56CCB10E-2D67-49B2-A376-23DEF51FF3BD}" type="pres">
      <dgm:prSet presAssocID="{A0FCFBF0-4AFB-4EB5-B456-B05C23FBA8C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64524F-4FFD-46EB-8DB9-61CD80FBD320}" type="pres">
      <dgm:prSet presAssocID="{7EF26CDB-0052-4A79-A7CE-63FCEF4EB669}" presName="centerShape" presStyleLbl="node0" presStyleIdx="0" presStyleCnt="1" custLinFactNeighborX="4687" custLinFactNeighborY="623"/>
      <dgm:spPr/>
      <dgm:t>
        <a:bodyPr/>
        <a:lstStyle/>
        <a:p>
          <a:endParaRPr lang="ru-RU"/>
        </a:p>
      </dgm:t>
    </dgm:pt>
    <dgm:pt modelId="{A1577D2F-0406-4195-A1CE-694BF877A3DD}" type="pres">
      <dgm:prSet presAssocID="{B2F2FB08-DA3C-42A8-A4E0-2D314A9F5787}" presName="node" presStyleLbl="node1" presStyleIdx="0" presStyleCnt="4" custScaleX="205047" custRadScaleRad="100580" custRadScaleInc="18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6883BA-15DC-4984-9583-4D74E890137B}" type="pres">
      <dgm:prSet presAssocID="{B2F2FB08-DA3C-42A8-A4E0-2D314A9F5787}" presName="dummy" presStyleCnt="0"/>
      <dgm:spPr/>
    </dgm:pt>
    <dgm:pt modelId="{716286B4-4FDB-4264-AC3F-4A25BF259878}" type="pres">
      <dgm:prSet presAssocID="{B80D7A20-998F-4F8F-A437-1684F2B1900B}" presName="sibTrans" presStyleLbl="sibTrans2D1" presStyleIdx="0" presStyleCnt="4" custLinFactNeighborX="6300" custLinFactNeighborY="-6087"/>
      <dgm:spPr/>
      <dgm:t>
        <a:bodyPr/>
        <a:lstStyle/>
        <a:p>
          <a:endParaRPr lang="ru-RU"/>
        </a:p>
      </dgm:t>
    </dgm:pt>
    <dgm:pt modelId="{41894C39-9633-45A7-9A7F-5181D8FD176F}" type="pres">
      <dgm:prSet presAssocID="{ABB02852-AC85-4438-AA6C-216DAC6F7ABD}" presName="node" presStyleLbl="node1" presStyleIdx="1" presStyleCnt="4" custScaleX="154928" custScaleY="111393" custRadScaleRad="121637" custRadScaleInc="-2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001465-9DB5-4896-AC31-2814695F7368}" type="pres">
      <dgm:prSet presAssocID="{ABB02852-AC85-4438-AA6C-216DAC6F7ABD}" presName="dummy" presStyleCnt="0"/>
      <dgm:spPr/>
    </dgm:pt>
    <dgm:pt modelId="{35EF8095-C810-4D2D-8343-DE6935D8809D}" type="pres">
      <dgm:prSet presAssocID="{B414BD64-BD53-4016-99A5-678DF80EB0F4}" presName="sibTrans" presStyleLbl="sibTrans2D1" presStyleIdx="1" presStyleCnt="4" custLinFactNeighborX="6263" custLinFactNeighborY="4386"/>
      <dgm:spPr/>
      <dgm:t>
        <a:bodyPr/>
        <a:lstStyle/>
        <a:p>
          <a:endParaRPr lang="ru-RU"/>
        </a:p>
      </dgm:t>
    </dgm:pt>
    <dgm:pt modelId="{90E0160A-0733-42CD-A9CE-1354062F3835}" type="pres">
      <dgm:prSet presAssocID="{5156A4C1-AEF0-44C4-A7EF-11DAF4DDC229}" presName="node" presStyleLbl="node1" presStyleIdx="2" presStyleCnt="4" custScaleX="154390" custRadScaleRad="100434" custRadScaleInc="-150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62C3C8-F193-438C-93E5-50E9E659F482}" type="pres">
      <dgm:prSet presAssocID="{5156A4C1-AEF0-44C4-A7EF-11DAF4DDC229}" presName="dummy" presStyleCnt="0"/>
      <dgm:spPr/>
    </dgm:pt>
    <dgm:pt modelId="{09E591D6-FBE5-48DB-B38C-02492DEECBB1}" type="pres">
      <dgm:prSet presAssocID="{40A954B0-BE3B-4222-9E0B-325F344005B3}" presName="sibTrans" presStyleLbl="sibTrans2D1" presStyleIdx="2" presStyleCnt="4" custLinFactNeighborX="-4720" custLinFactNeighborY="3350"/>
      <dgm:spPr/>
      <dgm:t>
        <a:bodyPr/>
        <a:lstStyle/>
        <a:p>
          <a:endParaRPr lang="ru-RU"/>
        </a:p>
      </dgm:t>
    </dgm:pt>
    <dgm:pt modelId="{EB261686-5529-4C3A-B5F3-72A95CDFF6A8}" type="pres">
      <dgm:prSet presAssocID="{74F981E1-C933-4F95-948D-4E41A8626B96}" presName="node" presStyleLbl="node1" presStyleIdx="3" presStyleCnt="4" custScaleX="165116" custScaleY="122783" custRadScaleRad="112181" custRadScaleInc="2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9D1E40-82BB-4119-8052-103E6FDEA441}" type="pres">
      <dgm:prSet presAssocID="{74F981E1-C933-4F95-948D-4E41A8626B96}" presName="dummy" presStyleCnt="0"/>
      <dgm:spPr/>
    </dgm:pt>
    <dgm:pt modelId="{7243597F-6557-481D-AEFA-D5265B947203}" type="pres">
      <dgm:prSet presAssocID="{B7ACBBFA-01E0-4207-BA8D-631871103C09}" presName="sibTrans" presStyleLbl="sibTrans2D1" presStyleIdx="3" presStyleCnt="4" custLinFactNeighborX="-4732" custLinFactNeighborY="-8716"/>
      <dgm:spPr/>
      <dgm:t>
        <a:bodyPr/>
        <a:lstStyle/>
        <a:p>
          <a:endParaRPr lang="ru-RU"/>
        </a:p>
      </dgm:t>
    </dgm:pt>
  </dgm:ptLst>
  <dgm:cxnLst>
    <dgm:cxn modelId="{AF182558-4DB1-0E4D-BE48-BBF8E6118EB5}" type="presOf" srcId="{ABB02852-AC85-4438-AA6C-216DAC6F7ABD}" destId="{41894C39-9633-45A7-9A7F-5181D8FD176F}" srcOrd="0" destOrd="0" presId="urn:microsoft.com/office/officeart/2005/8/layout/radial6"/>
    <dgm:cxn modelId="{9C0837D0-0756-9045-9441-064D21ECB598}" type="presOf" srcId="{B7ACBBFA-01E0-4207-BA8D-631871103C09}" destId="{7243597F-6557-481D-AEFA-D5265B947203}" srcOrd="0" destOrd="0" presId="urn:microsoft.com/office/officeart/2005/8/layout/radial6"/>
    <dgm:cxn modelId="{6194C8C8-6F51-8446-AC2A-38ACF08DD470}" type="presOf" srcId="{A0FCFBF0-4AFB-4EB5-B456-B05C23FBA8C3}" destId="{56CCB10E-2D67-49B2-A376-23DEF51FF3BD}" srcOrd="0" destOrd="0" presId="urn:microsoft.com/office/officeart/2005/8/layout/radial6"/>
    <dgm:cxn modelId="{7BA7E537-D2B7-014D-BDD5-C090BE0582D9}" type="presOf" srcId="{7EF26CDB-0052-4A79-A7CE-63FCEF4EB669}" destId="{8B64524F-4FFD-46EB-8DB9-61CD80FBD320}" srcOrd="0" destOrd="0" presId="urn:microsoft.com/office/officeart/2005/8/layout/radial6"/>
    <dgm:cxn modelId="{E1CC4C4A-2971-40F0-936F-411491E02B00}" srcId="{A0FCFBF0-4AFB-4EB5-B456-B05C23FBA8C3}" destId="{7EF26CDB-0052-4A79-A7CE-63FCEF4EB669}" srcOrd="0" destOrd="0" parTransId="{3CB2FE90-5092-43C6-876B-599148EC6D9E}" sibTransId="{F221360C-34C9-4C2D-9F96-BBF2480B8079}"/>
    <dgm:cxn modelId="{0FBB97CB-4499-4295-A3DD-2C1C138A04AC}" srcId="{7EF26CDB-0052-4A79-A7CE-63FCEF4EB669}" destId="{74F981E1-C933-4F95-948D-4E41A8626B96}" srcOrd="3" destOrd="0" parTransId="{D1A747AA-2131-402E-969A-3202084F8258}" sibTransId="{B7ACBBFA-01E0-4207-BA8D-631871103C09}"/>
    <dgm:cxn modelId="{F94C7E41-B3F4-4917-B51F-EE61764B7155}" srcId="{7EF26CDB-0052-4A79-A7CE-63FCEF4EB669}" destId="{ABB02852-AC85-4438-AA6C-216DAC6F7ABD}" srcOrd="1" destOrd="0" parTransId="{5EEBC4CA-8EEE-4B73-B7D0-709E7ABA3F0F}" sibTransId="{B414BD64-BD53-4016-99A5-678DF80EB0F4}"/>
    <dgm:cxn modelId="{FF49C3DD-8EFF-FC4A-AF36-3ECC6F7D2BC8}" type="presOf" srcId="{B414BD64-BD53-4016-99A5-678DF80EB0F4}" destId="{35EF8095-C810-4D2D-8343-DE6935D8809D}" srcOrd="0" destOrd="0" presId="urn:microsoft.com/office/officeart/2005/8/layout/radial6"/>
    <dgm:cxn modelId="{8CEB71DF-EFB7-4846-B3BD-AD61077D1C47}" type="presOf" srcId="{B80D7A20-998F-4F8F-A437-1684F2B1900B}" destId="{716286B4-4FDB-4264-AC3F-4A25BF259878}" srcOrd="0" destOrd="0" presId="urn:microsoft.com/office/officeart/2005/8/layout/radial6"/>
    <dgm:cxn modelId="{EDF16E74-2187-924A-855D-D8CBCD43856A}" type="presOf" srcId="{40A954B0-BE3B-4222-9E0B-325F344005B3}" destId="{09E591D6-FBE5-48DB-B38C-02492DEECBB1}" srcOrd="0" destOrd="0" presId="urn:microsoft.com/office/officeart/2005/8/layout/radial6"/>
    <dgm:cxn modelId="{98B84A97-8D1E-4347-ACCC-B33C01BD798D}" srcId="{7EF26CDB-0052-4A79-A7CE-63FCEF4EB669}" destId="{B2F2FB08-DA3C-42A8-A4E0-2D314A9F5787}" srcOrd="0" destOrd="0" parTransId="{0DEA73A8-6DBF-43EC-A69E-B23888B1D413}" sibTransId="{B80D7A20-998F-4F8F-A437-1684F2B1900B}"/>
    <dgm:cxn modelId="{653C1153-9E76-44E4-A2D3-16ADF1A8BCCC}" srcId="{7EF26CDB-0052-4A79-A7CE-63FCEF4EB669}" destId="{5156A4C1-AEF0-44C4-A7EF-11DAF4DDC229}" srcOrd="2" destOrd="0" parTransId="{E172A420-57A6-4AF6-9B07-5247E75B5D04}" sibTransId="{40A954B0-BE3B-4222-9E0B-325F344005B3}"/>
    <dgm:cxn modelId="{5FA1F079-3EA7-6943-8887-9E80B2EF4B5C}" type="presOf" srcId="{5156A4C1-AEF0-44C4-A7EF-11DAF4DDC229}" destId="{90E0160A-0733-42CD-A9CE-1354062F3835}" srcOrd="0" destOrd="0" presId="urn:microsoft.com/office/officeart/2005/8/layout/radial6"/>
    <dgm:cxn modelId="{B47BBD4D-8019-DF4B-B064-216609037827}" type="presOf" srcId="{B2F2FB08-DA3C-42A8-A4E0-2D314A9F5787}" destId="{A1577D2F-0406-4195-A1CE-694BF877A3DD}" srcOrd="0" destOrd="0" presId="urn:microsoft.com/office/officeart/2005/8/layout/radial6"/>
    <dgm:cxn modelId="{D9398BC2-54B4-FE43-A288-71A8D6F5BA92}" type="presOf" srcId="{74F981E1-C933-4F95-948D-4E41A8626B96}" destId="{EB261686-5529-4C3A-B5F3-72A95CDFF6A8}" srcOrd="0" destOrd="0" presId="urn:microsoft.com/office/officeart/2005/8/layout/radial6"/>
    <dgm:cxn modelId="{5C53DFB2-4751-5F42-A9C2-61ABB3D35B51}" type="presParOf" srcId="{56CCB10E-2D67-49B2-A376-23DEF51FF3BD}" destId="{8B64524F-4FFD-46EB-8DB9-61CD80FBD320}" srcOrd="0" destOrd="0" presId="urn:microsoft.com/office/officeart/2005/8/layout/radial6"/>
    <dgm:cxn modelId="{2151824B-824C-3346-BA9C-602FEB69FFF3}" type="presParOf" srcId="{56CCB10E-2D67-49B2-A376-23DEF51FF3BD}" destId="{A1577D2F-0406-4195-A1CE-694BF877A3DD}" srcOrd="1" destOrd="0" presId="urn:microsoft.com/office/officeart/2005/8/layout/radial6"/>
    <dgm:cxn modelId="{BDA44735-F1F3-304B-AF09-59D2DA6D4CE4}" type="presParOf" srcId="{56CCB10E-2D67-49B2-A376-23DEF51FF3BD}" destId="{B26883BA-15DC-4984-9583-4D74E890137B}" srcOrd="2" destOrd="0" presId="urn:microsoft.com/office/officeart/2005/8/layout/radial6"/>
    <dgm:cxn modelId="{B16A3CC5-F81F-DF48-952E-9BF45CD6397D}" type="presParOf" srcId="{56CCB10E-2D67-49B2-A376-23DEF51FF3BD}" destId="{716286B4-4FDB-4264-AC3F-4A25BF259878}" srcOrd="3" destOrd="0" presId="urn:microsoft.com/office/officeart/2005/8/layout/radial6"/>
    <dgm:cxn modelId="{06B77BF9-62B7-604E-9213-E5242E1B08E9}" type="presParOf" srcId="{56CCB10E-2D67-49B2-A376-23DEF51FF3BD}" destId="{41894C39-9633-45A7-9A7F-5181D8FD176F}" srcOrd="4" destOrd="0" presId="urn:microsoft.com/office/officeart/2005/8/layout/radial6"/>
    <dgm:cxn modelId="{C88F1978-816F-AA4E-825C-337073C101EA}" type="presParOf" srcId="{56CCB10E-2D67-49B2-A376-23DEF51FF3BD}" destId="{6D001465-9DB5-4896-AC31-2814695F7368}" srcOrd="5" destOrd="0" presId="urn:microsoft.com/office/officeart/2005/8/layout/radial6"/>
    <dgm:cxn modelId="{FC505D17-86BA-E344-9ECD-BB9D59F26E7E}" type="presParOf" srcId="{56CCB10E-2D67-49B2-A376-23DEF51FF3BD}" destId="{35EF8095-C810-4D2D-8343-DE6935D8809D}" srcOrd="6" destOrd="0" presId="urn:microsoft.com/office/officeart/2005/8/layout/radial6"/>
    <dgm:cxn modelId="{BA420DDF-9C66-0A48-985D-2EB920CA8F10}" type="presParOf" srcId="{56CCB10E-2D67-49B2-A376-23DEF51FF3BD}" destId="{90E0160A-0733-42CD-A9CE-1354062F3835}" srcOrd="7" destOrd="0" presId="urn:microsoft.com/office/officeart/2005/8/layout/radial6"/>
    <dgm:cxn modelId="{7B42AC67-4CBB-084D-9FD1-830B784FFD52}" type="presParOf" srcId="{56CCB10E-2D67-49B2-A376-23DEF51FF3BD}" destId="{1A62C3C8-F193-438C-93E5-50E9E659F482}" srcOrd="8" destOrd="0" presId="urn:microsoft.com/office/officeart/2005/8/layout/radial6"/>
    <dgm:cxn modelId="{6999C903-51E2-D347-B53E-5B8CD59BECD6}" type="presParOf" srcId="{56CCB10E-2D67-49B2-A376-23DEF51FF3BD}" destId="{09E591D6-FBE5-48DB-B38C-02492DEECBB1}" srcOrd="9" destOrd="0" presId="urn:microsoft.com/office/officeart/2005/8/layout/radial6"/>
    <dgm:cxn modelId="{C7948E61-B2A6-9847-9D89-1848B63D2F41}" type="presParOf" srcId="{56CCB10E-2D67-49B2-A376-23DEF51FF3BD}" destId="{EB261686-5529-4C3A-B5F3-72A95CDFF6A8}" srcOrd="10" destOrd="0" presId="urn:microsoft.com/office/officeart/2005/8/layout/radial6"/>
    <dgm:cxn modelId="{52B9900D-EDDF-554B-8DB9-1960039F4D72}" type="presParOf" srcId="{56CCB10E-2D67-49B2-A376-23DEF51FF3BD}" destId="{CE9D1E40-82BB-4119-8052-103E6FDEA441}" srcOrd="11" destOrd="0" presId="urn:microsoft.com/office/officeart/2005/8/layout/radial6"/>
    <dgm:cxn modelId="{67D72575-1E06-8A41-B76E-CCBBDB54952A}" type="presParOf" srcId="{56CCB10E-2D67-49B2-A376-23DEF51FF3BD}" destId="{7243597F-6557-481D-AEFA-D5265B947203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C6D60B-FB28-4852-BE39-5B9BA7A58C2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67EBD6-7C38-4476-B8A6-9AC7B24BEE6A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  <a:effectLst/>
              <a:latin typeface="Cambria" pitchFamily="18" charset="0"/>
              <a:ea typeface="+mn-ea"/>
              <a:cs typeface="+mn-cs"/>
            </a:rPr>
            <a:t>Улучшение работы государственных органов</a:t>
          </a:r>
          <a:endParaRPr lang="ru-RU" sz="2400" b="1" dirty="0">
            <a:solidFill>
              <a:schemeClr val="bg1"/>
            </a:solidFill>
            <a:latin typeface="Cambria" pitchFamily="18" charset="0"/>
          </a:endParaRPr>
        </a:p>
      </dgm:t>
    </dgm:pt>
    <dgm:pt modelId="{CB7C9FFA-0EBB-4723-87D0-E5462571A0D2}" type="parTrans" cxnId="{5CB65255-DD72-4218-BD35-A09E97DA7C52}">
      <dgm:prSet/>
      <dgm:spPr/>
      <dgm:t>
        <a:bodyPr/>
        <a:lstStyle/>
        <a:p>
          <a:endParaRPr lang="ru-RU"/>
        </a:p>
      </dgm:t>
    </dgm:pt>
    <dgm:pt modelId="{19E0B80F-77CC-4C11-9E55-D6302A14B2D2}" type="sibTrans" cxnId="{5CB65255-DD72-4218-BD35-A09E97DA7C52}">
      <dgm:prSet custT="1"/>
      <dgm:spPr/>
      <dgm:t>
        <a:bodyPr/>
        <a:lstStyle/>
        <a:p>
          <a:endParaRPr lang="ru-RU" sz="2400" b="1">
            <a:solidFill>
              <a:schemeClr val="bg1"/>
            </a:solidFill>
            <a:latin typeface="Cambria" pitchFamily="18" charset="0"/>
          </a:endParaRPr>
        </a:p>
      </dgm:t>
    </dgm:pt>
    <dgm:pt modelId="{A6A0AA55-466A-4CCA-A889-354C962F4503}">
      <dgm:prSet phldrT="[Текст]" custT="1"/>
      <dgm:spPr/>
      <dgm:t>
        <a:bodyPr/>
        <a:lstStyle/>
        <a:p>
          <a:r>
            <a:rPr lang="ru-RU" sz="2400" b="1" smtClean="0">
              <a:solidFill>
                <a:schemeClr val="bg1"/>
              </a:solidFill>
              <a:effectLst/>
              <a:latin typeface="Cambria" pitchFamily="18" charset="0"/>
              <a:ea typeface="+mn-ea"/>
              <a:cs typeface="+mn-cs"/>
            </a:rPr>
            <a:t>Усиление подотчетности</a:t>
          </a:r>
          <a:r>
            <a:rPr lang="en-US" sz="2400" b="1" smtClean="0">
              <a:solidFill>
                <a:schemeClr val="bg1"/>
              </a:solidFill>
              <a:effectLst/>
              <a:latin typeface="Cambria" pitchFamily="18" charset="0"/>
              <a:ea typeface="+mn-ea"/>
              <a:cs typeface="+mn-cs"/>
            </a:rPr>
            <a:t> </a:t>
          </a:r>
          <a:r>
            <a:rPr lang="ru-RU" sz="2400" b="1" smtClean="0">
              <a:solidFill>
                <a:schemeClr val="bg1"/>
              </a:solidFill>
              <a:effectLst/>
              <a:latin typeface="Cambria" pitchFamily="18" charset="0"/>
              <a:ea typeface="+mn-ea"/>
              <a:cs typeface="+mn-cs"/>
            </a:rPr>
            <a:t>государственных </a:t>
          </a:r>
          <a:r>
            <a:rPr lang="ru-RU" sz="2400" b="1" dirty="0" smtClean="0">
              <a:solidFill>
                <a:schemeClr val="bg1"/>
              </a:solidFill>
              <a:effectLst/>
              <a:latin typeface="Cambria" pitchFamily="18" charset="0"/>
              <a:ea typeface="+mn-ea"/>
              <a:cs typeface="+mn-cs"/>
            </a:rPr>
            <a:t>органов</a:t>
          </a:r>
          <a:endParaRPr lang="ru-RU" sz="2400" b="1" dirty="0">
            <a:solidFill>
              <a:schemeClr val="bg1"/>
            </a:solidFill>
            <a:latin typeface="Cambria" pitchFamily="18" charset="0"/>
          </a:endParaRPr>
        </a:p>
      </dgm:t>
    </dgm:pt>
    <dgm:pt modelId="{2436DB22-157C-464D-AFF0-1519D7DB3D33}" type="parTrans" cxnId="{9CA858F6-FB2F-4162-B1A0-5D4B6E72EF47}">
      <dgm:prSet/>
      <dgm:spPr/>
      <dgm:t>
        <a:bodyPr/>
        <a:lstStyle/>
        <a:p>
          <a:endParaRPr lang="ru-RU"/>
        </a:p>
      </dgm:t>
    </dgm:pt>
    <dgm:pt modelId="{66340DFA-6D9B-4F10-9338-A7B9887F6714}" type="sibTrans" cxnId="{9CA858F6-FB2F-4162-B1A0-5D4B6E72EF47}">
      <dgm:prSet custT="1"/>
      <dgm:spPr/>
      <dgm:t>
        <a:bodyPr/>
        <a:lstStyle/>
        <a:p>
          <a:endParaRPr lang="ru-RU" sz="2400" b="1">
            <a:solidFill>
              <a:schemeClr val="bg1"/>
            </a:solidFill>
            <a:latin typeface="Cambria" pitchFamily="18" charset="0"/>
          </a:endParaRPr>
        </a:p>
      </dgm:t>
    </dgm:pt>
    <dgm:pt modelId="{EA60E5E2-F096-4309-8C34-853B1827BFF2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  <a:effectLst/>
              <a:latin typeface="Cambria" pitchFamily="18" charset="0"/>
              <a:ea typeface="+mn-ea"/>
              <a:cs typeface="+mn-cs"/>
            </a:rPr>
            <a:t>Улучшение корпоративной отчетности</a:t>
          </a:r>
          <a:endParaRPr lang="ru-RU" sz="2400" b="1" dirty="0">
            <a:solidFill>
              <a:schemeClr val="bg1"/>
            </a:solidFill>
            <a:latin typeface="Cambria" pitchFamily="18" charset="0"/>
          </a:endParaRPr>
        </a:p>
      </dgm:t>
    </dgm:pt>
    <dgm:pt modelId="{FCCA8B7D-169A-40F9-863D-20AB6E9925BD}" type="parTrans" cxnId="{C0B7B60C-E233-4D84-B406-A65791F53E3E}">
      <dgm:prSet/>
      <dgm:spPr/>
      <dgm:t>
        <a:bodyPr/>
        <a:lstStyle/>
        <a:p>
          <a:endParaRPr lang="ru-RU"/>
        </a:p>
      </dgm:t>
    </dgm:pt>
    <dgm:pt modelId="{CAA0488B-5309-4527-A5E5-A0BF97280CCE}" type="sibTrans" cxnId="{C0B7B60C-E233-4D84-B406-A65791F53E3E}">
      <dgm:prSet/>
      <dgm:spPr/>
      <dgm:t>
        <a:bodyPr/>
        <a:lstStyle/>
        <a:p>
          <a:endParaRPr lang="ru-RU"/>
        </a:p>
      </dgm:t>
    </dgm:pt>
    <dgm:pt modelId="{7BB4AFD9-83A4-46E5-902A-0AB9107ADC60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  <a:effectLst/>
              <a:latin typeface="Cambria" pitchFamily="18" charset="0"/>
              <a:ea typeface="+mn-ea"/>
              <a:cs typeface="+mn-cs"/>
            </a:rPr>
            <a:t>Повышение эффективности управления государственными ресурсами</a:t>
          </a:r>
          <a:endParaRPr lang="ru-RU" sz="2400" b="1" dirty="0">
            <a:solidFill>
              <a:schemeClr val="bg1"/>
            </a:solidFill>
            <a:latin typeface="Cambria" pitchFamily="18" charset="0"/>
          </a:endParaRPr>
        </a:p>
      </dgm:t>
    </dgm:pt>
    <dgm:pt modelId="{2906B72C-686F-45F4-B880-C3D2ACBF73F9}" type="parTrans" cxnId="{5820A0D5-6801-406B-9674-32BE1647C305}">
      <dgm:prSet/>
      <dgm:spPr/>
      <dgm:t>
        <a:bodyPr/>
        <a:lstStyle/>
        <a:p>
          <a:endParaRPr lang="ru-RU"/>
        </a:p>
      </dgm:t>
    </dgm:pt>
    <dgm:pt modelId="{CFD7B99B-E06F-4F2E-96B9-A25857A32469}" type="sibTrans" cxnId="{5820A0D5-6801-406B-9674-32BE1647C305}">
      <dgm:prSet custT="1"/>
      <dgm:spPr/>
      <dgm:t>
        <a:bodyPr/>
        <a:lstStyle/>
        <a:p>
          <a:endParaRPr lang="ru-RU" sz="2400" b="1">
            <a:solidFill>
              <a:schemeClr val="bg1"/>
            </a:solidFill>
            <a:latin typeface="Cambria" pitchFamily="18" charset="0"/>
          </a:endParaRPr>
        </a:p>
      </dgm:t>
    </dgm:pt>
    <dgm:pt modelId="{30F1164D-71A5-4C83-8361-CD351706D5A5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  <a:effectLst/>
              <a:latin typeface="Cambria" pitchFamily="18" charset="0"/>
              <a:ea typeface="+mn-ea"/>
              <a:cs typeface="+mn-cs"/>
            </a:rPr>
            <a:t>Создание более безопасного общества</a:t>
          </a:r>
          <a:endParaRPr lang="ru-RU" sz="2400" b="1" dirty="0">
            <a:solidFill>
              <a:schemeClr val="bg1"/>
            </a:solidFill>
            <a:latin typeface="Cambria" pitchFamily="18" charset="0"/>
          </a:endParaRPr>
        </a:p>
      </dgm:t>
    </dgm:pt>
    <dgm:pt modelId="{62EAC65A-8F47-4DDD-88CC-EF00071A8DEE}" type="parTrans" cxnId="{B21E92DB-9A82-40D2-916B-F3F4C91AE362}">
      <dgm:prSet/>
      <dgm:spPr/>
      <dgm:t>
        <a:bodyPr/>
        <a:lstStyle/>
        <a:p>
          <a:endParaRPr lang="ru-RU"/>
        </a:p>
      </dgm:t>
    </dgm:pt>
    <dgm:pt modelId="{EC19E3BE-4D62-4F75-8FEF-3D4470634271}" type="sibTrans" cxnId="{B21E92DB-9A82-40D2-916B-F3F4C91AE362}">
      <dgm:prSet custT="1"/>
      <dgm:spPr/>
      <dgm:t>
        <a:bodyPr/>
        <a:lstStyle/>
        <a:p>
          <a:endParaRPr lang="ru-RU" sz="2400" b="1">
            <a:solidFill>
              <a:schemeClr val="bg1"/>
            </a:solidFill>
            <a:latin typeface="Cambria" pitchFamily="18" charset="0"/>
          </a:endParaRPr>
        </a:p>
      </dgm:t>
    </dgm:pt>
    <dgm:pt modelId="{2C018A1B-3080-4057-A92B-2E93B6360744}" type="pres">
      <dgm:prSet presAssocID="{0CC6D60B-FB28-4852-BE39-5B9BA7A58C2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063B32-1031-4AD4-9845-71442C59A794}" type="pres">
      <dgm:prSet presAssocID="{0CC6D60B-FB28-4852-BE39-5B9BA7A58C2E}" presName="dummyMaxCanvas" presStyleCnt="0">
        <dgm:presLayoutVars/>
      </dgm:prSet>
      <dgm:spPr/>
    </dgm:pt>
    <dgm:pt modelId="{001A2073-D1EE-4797-B8DC-EBD71CE25A12}" type="pres">
      <dgm:prSet presAssocID="{0CC6D60B-FB28-4852-BE39-5B9BA7A58C2E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AA6163-8DB3-4B39-A5F0-62B37147A2CC}" type="pres">
      <dgm:prSet presAssocID="{0CC6D60B-FB28-4852-BE39-5B9BA7A58C2E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5C86F3-2C49-4FC9-B882-CA50ACD66A4C}" type="pres">
      <dgm:prSet presAssocID="{0CC6D60B-FB28-4852-BE39-5B9BA7A58C2E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024F4-9F9C-47D9-A8C7-204A91CC32B9}" type="pres">
      <dgm:prSet presAssocID="{0CC6D60B-FB28-4852-BE39-5B9BA7A58C2E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C7EFB6-5B68-4232-BA46-05CB59BC392E}" type="pres">
      <dgm:prSet presAssocID="{0CC6D60B-FB28-4852-BE39-5B9BA7A58C2E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90B111-C7F8-49B6-AE2A-1EC8880C5F8F}" type="pres">
      <dgm:prSet presAssocID="{0CC6D60B-FB28-4852-BE39-5B9BA7A58C2E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17D7EF-4DB6-4935-B191-B7CB8B24705C}" type="pres">
      <dgm:prSet presAssocID="{0CC6D60B-FB28-4852-BE39-5B9BA7A58C2E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E8CA29-0766-476C-B0B2-4509929F5A8B}" type="pres">
      <dgm:prSet presAssocID="{0CC6D60B-FB28-4852-BE39-5B9BA7A58C2E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E7B583-B68F-428E-B154-467C12CBE47F}" type="pres">
      <dgm:prSet presAssocID="{0CC6D60B-FB28-4852-BE39-5B9BA7A58C2E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2EF5F-8F93-4794-A6F2-4688B049BE1A}" type="pres">
      <dgm:prSet presAssocID="{0CC6D60B-FB28-4852-BE39-5B9BA7A58C2E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5DEF92-63E8-475E-97E3-9459433E3199}" type="pres">
      <dgm:prSet presAssocID="{0CC6D60B-FB28-4852-BE39-5B9BA7A58C2E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DB32C-8F88-43C4-8029-AFD735F7CFED}" type="pres">
      <dgm:prSet presAssocID="{0CC6D60B-FB28-4852-BE39-5B9BA7A58C2E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C7219B-7ADD-4DED-9180-0CA5E539DA41}" type="pres">
      <dgm:prSet presAssocID="{0CC6D60B-FB28-4852-BE39-5B9BA7A58C2E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EB372E-FBDA-408A-B6D2-CCEDE9702E6E}" type="pres">
      <dgm:prSet presAssocID="{0CC6D60B-FB28-4852-BE39-5B9BA7A58C2E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B7B60C-E233-4D84-B406-A65791F53E3E}" srcId="{0CC6D60B-FB28-4852-BE39-5B9BA7A58C2E}" destId="{EA60E5E2-F096-4309-8C34-853B1827BFF2}" srcOrd="4" destOrd="0" parTransId="{FCCA8B7D-169A-40F9-863D-20AB6E9925BD}" sibTransId="{CAA0488B-5309-4527-A5E5-A0BF97280CCE}"/>
    <dgm:cxn modelId="{49B156AF-C27F-C64E-81F9-E9F6000688FF}" type="presOf" srcId="{CFD7B99B-E06F-4F2E-96B9-A25857A32469}" destId="{74E8CA29-0766-476C-B0B2-4509929F5A8B}" srcOrd="0" destOrd="0" presId="urn:microsoft.com/office/officeart/2005/8/layout/vProcess5"/>
    <dgm:cxn modelId="{1F842011-1C74-2043-83E9-3A057FCF1ACF}" type="presOf" srcId="{19E0B80F-77CC-4C11-9E55-D6302A14B2D2}" destId="{6C90B111-C7F8-49B6-AE2A-1EC8880C5F8F}" srcOrd="0" destOrd="0" presId="urn:microsoft.com/office/officeart/2005/8/layout/vProcess5"/>
    <dgm:cxn modelId="{8D3A51CA-FA85-2742-B486-6F7A958F8418}" type="presOf" srcId="{E367EBD6-7C38-4476-B8A6-9AC7B24BEE6A}" destId="{8F72EF5F-8F93-4794-A6F2-4688B049BE1A}" srcOrd="1" destOrd="0" presId="urn:microsoft.com/office/officeart/2005/8/layout/vProcess5"/>
    <dgm:cxn modelId="{F4D7EE78-E27B-A946-8776-17495CF4B94E}" type="presOf" srcId="{EA60E5E2-F096-4309-8C34-853B1827BFF2}" destId="{63C7EFB6-5B68-4232-BA46-05CB59BC392E}" srcOrd="0" destOrd="0" presId="urn:microsoft.com/office/officeart/2005/8/layout/vProcess5"/>
    <dgm:cxn modelId="{FBB49DAF-689D-7D41-8ADC-BDB319695493}" type="presOf" srcId="{A6A0AA55-466A-4CCA-A889-354C962F4503}" destId="{E25DEF92-63E8-475E-97E3-9459433E3199}" srcOrd="1" destOrd="0" presId="urn:microsoft.com/office/officeart/2005/8/layout/vProcess5"/>
    <dgm:cxn modelId="{5820A0D5-6801-406B-9674-32BE1647C305}" srcId="{0CC6D60B-FB28-4852-BE39-5B9BA7A58C2E}" destId="{7BB4AFD9-83A4-46E5-902A-0AB9107ADC60}" srcOrd="2" destOrd="0" parTransId="{2906B72C-686F-45F4-B880-C3D2ACBF73F9}" sibTransId="{CFD7B99B-E06F-4F2E-96B9-A25857A32469}"/>
    <dgm:cxn modelId="{B97D3B9C-74EC-394F-BF1D-462E043E3465}" type="presOf" srcId="{A6A0AA55-466A-4CCA-A889-354C962F4503}" destId="{D0AA6163-8DB3-4B39-A5F0-62B37147A2CC}" srcOrd="0" destOrd="0" presId="urn:microsoft.com/office/officeart/2005/8/layout/vProcess5"/>
    <dgm:cxn modelId="{5CB65255-DD72-4218-BD35-A09E97DA7C52}" srcId="{0CC6D60B-FB28-4852-BE39-5B9BA7A58C2E}" destId="{E367EBD6-7C38-4476-B8A6-9AC7B24BEE6A}" srcOrd="0" destOrd="0" parTransId="{CB7C9FFA-0EBB-4723-87D0-E5462571A0D2}" sibTransId="{19E0B80F-77CC-4C11-9E55-D6302A14B2D2}"/>
    <dgm:cxn modelId="{3B2324F1-35AC-5E41-BA20-678553E8FA31}" type="presOf" srcId="{EC19E3BE-4D62-4F75-8FEF-3D4470634271}" destId="{81E7B583-B68F-428E-B154-467C12CBE47F}" srcOrd="0" destOrd="0" presId="urn:microsoft.com/office/officeart/2005/8/layout/vProcess5"/>
    <dgm:cxn modelId="{EE8551BC-44BD-9A4F-9BAD-E09E2634007B}" type="presOf" srcId="{30F1164D-71A5-4C83-8361-CD351706D5A5}" destId="{57C7219B-7ADD-4DED-9180-0CA5E539DA41}" srcOrd="1" destOrd="0" presId="urn:microsoft.com/office/officeart/2005/8/layout/vProcess5"/>
    <dgm:cxn modelId="{EE3720F4-7D16-3A41-B600-D6316B55FA94}" type="presOf" srcId="{66340DFA-6D9B-4F10-9338-A7B9887F6714}" destId="{9917D7EF-4DB6-4935-B191-B7CB8B24705C}" srcOrd="0" destOrd="0" presId="urn:microsoft.com/office/officeart/2005/8/layout/vProcess5"/>
    <dgm:cxn modelId="{D5833508-9E4A-2F44-A9ED-8329D683EDB6}" type="presOf" srcId="{7BB4AFD9-83A4-46E5-902A-0AB9107ADC60}" destId="{417DB32C-8F88-43C4-8029-AFD735F7CFED}" srcOrd="1" destOrd="0" presId="urn:microsoft.com/office/officeart/2005/8/layout/vProcess5"/>
    <dgm:cxn modelId="{6B3419DD-97AD-1642-898A-E70C8C5F9999}" type="presOf" srcId="{EA60E5E2-F096-4309-8C34-853B1827BFF2}" destId="{A7EB372E-FBDA-408A-B6D2-CCEDE9702E6E}" srcOrd="1" destOrd="0" presId="urn:microsoft.com/office/officeart/2005/8/layout/vProcess5"/>
    <dgm:cxn modelId="{9CA858F6-FB2F-4162-B1A0-5D4B6E72EF47}" srcId="{0CC6D60B-FB28-4852-BE39-5B9BA7A58C2E}" destId="{A6A0AA55-466A-4CCA-A889-354C962F4503}" srcOrd="1" destOrd="0" parTransId="{2436DB22-157C-464D-AFF0-1519D7DB3D33}" sibTransId="{66340DFA-6D9B-4F10-9338-A7B9887F6714}"/>
    <dgm:cxn modelId="{4170CF5D-4DEB-5E4D-AA21-CC9C22AD7C68}" type="presOf" srcId="{0CC6D60B-FB28-4852-BE39-5B9BA7A58C2E}" destId="{2C018A1B-3080-4057-A92B-2E93B6360744}" srcOrd="0" destOrd="0" presId="urn:microsoft.com/office/officeart/2005/8/layout/vProcess5"/>
    <dgm:cxn modelId="{B21E92DB-9A82-40D2-916B-F3F4C91AE362}" srcId="{0CC6D60B-FB28-4852-BE39-5B9BA7A58C2E}" destId="{30F1164D-71A5-4C83-8361-CD351706D5A5}" srcOrd="3" destOrd="0" parTransId="{62EAC65A-8F47-4DDD-88CC-EF00071A8DEE}" sibTransId="{EC19E3BE-4D62-4F75-8FEF-3D4470634271}"/>
    <dgm:cxn modelId="{9F98227C-6453-D040-BDD6-44CD5D305AF4}" type="presOf" srcId="{30F1164D-71A5-4C83-8361-CD351706D5A5}" destId="{591024F4-9F9C-47D9-A8C7-204A91CC32B9}" srcOrd="0" destOrd="0" presId="urn:microsoft.com/office/officeart/2005/8/layout/vProcess5"/>
    <dgm:cxn modelId="{861DA4BE-7E35-EF48-A44F-37CCECE7D07C}" type="presOf" srcId="{7BB4AFD9-83A4-46E5-902A-0AB9107ADC60}" destId="{385C86F3-2C49-4FC9-B882-CA50ACD66A4C}" srcOrd="0" destOrd="0" presId="urn:microsoft.com/office/officeart/2005/8/layout/vProcess5"/>
    <dgm:cxn modelId="{FD5E8E12-F73D-0245-873F-1B95DFF324CE}" type="presOf" srcId="{E367EBD6-7C38-4476-B8A6-9AC7B24BEE6A}" destId="{001A2073-D1EE-4797-B8DC-EBD71CE25A12}" srcOrd="0" destOrd="0" presId="urn:microsoft.com/office/officeart/2005/8/layout/vProcess5"/>
    <dgm:cxn modelId="{D595DB06-E281-F449-887A-E91243C22267}" type="presParOf" srcId="{2C018A1B-3080-4057-A92B-2E93B6360744}" destId="{D6063B32-1031-4AD4-9845-71442C59A794}" srcOrd="0" destOrd="0" presId="urn:microsoft.com/office/officeart/2005/8/layout/vProcess5"/>
    <dgm:cxn modelId="{CD0BE168-6502-6F41-9204-7EF472450F53}" type="presParOf" srcId="{2C018A1B-3080-4057-A92B-2E93B6360744}" destId="{001A2073-D1EE-4797-B8DC-EBD71CE25A12}" srcOrd="1" destOrd="0" presId="urn:microsoft.com/office/officeart/2005/8/layout/vProcess5"/>
    <dgm:cxn modelId="{03C0D7A4-6C7D-5D42-9F3B-CD16915E0172}" type="presParOf" srcId="{2C018A1B-3080-4057-A92B-2E93B6360744}" destId="{D0AA6163-8DB3-4B39-A5F0-62B37147A2CC}" srcOrd="2" destOrd="0" presId="urn:microsoft.com/office/officeart/2005/8/layout/vProcess5"/>
    <dgm:cxn modelId="{F164AC05-EA37-9C40-AA70-C7B4EC3107AF}" type="presParOf" srcId="{2C018A1B-3080-4057-A92B-2E93B6360744}" destId="{385C86F3-2C49-4FC9-B882-CA50ACD66A4C}" srcOrd="3" destOrd="0" presId="urn:microsoft.com/office/officeart/2005/8/layout/vProcess5"/>
    <dgm:cxn modelId="{BD8698B5-2B59-8045-92BB-CBA7E543E0C9}" type="presParOf" srcId="{2C018A1B-3080-4057-A92B-2E93B6360744}" destId="{591024F4-9F9C-47D9-A8C7-204A91CC32B9}" srcOrd="4" destOrd="0" presId="urn:microsoft.com/office/officeart/2005/8/layout/vProcess5"/>
    <dgm:cxn modelId="{3B1FDDFE-0050-034C-A168-87CEDFA7B5DA}" type="presParOf" srcId="{2C018A1B-3080-4057-A92B-2E93B6360744}" destId="{63C7EFB6-5B68-4232-BA46-05CB59BC392E}" srcOrd="5" destOrd="0" presId="urn:microsoft.com/office/officeart/2005/8/layout/vProcess5"/>
    <dgm:cxn modelId="{57BD7386-7954-A848-A686-92DA78DBC1A9}" type="presParOf" srcId="{2C018A1B-3080-4057-A92B-2E93B6360744}" destId="{6C90B111-C7F8-49B6-AE2A-1EC8880C5F8F}" srcOrd="6" destOrd="0" presId="urn:microsoft.com/office/officeart/2005/8/layout/vProcess5"/>
    <dgm:cxn modelId="{0D6BB9DF-542C-1A48-ABFC-2DC685C424B5}" type="presParOf" srcId="{2C018A1B-3080-4057-A92B-2E93B6360744}" destId="{9917D7EF-4DB6-4935-B191-B7CB8B24705C}" srcOrd="7" destOrd="0" presId="urn:microsoft.com/office/officeart/2005/8/layout/vProcess5"/>
    <dgm:cxn modelId="{1403CABC-B78E-9F44-A861-2E8B1BDCE711}" type="presParOf" srcId="{2C018A1B-3080-4057-A92B-2E93B6360744}" destId="{74E8CA29-0766-476C-B0B2-4509929F5A8B}" srcOrd="8" destOrd="0" presId="urn:microsoft.com/office/officeart/2005/8/layout/vProcess5"/>
    <dgm:cxn modelId="{0466720E-A2FA-0740-A31D-E00052FB50C9}" type="presParOf" srcId="{2C018A1B-3080-4057-A92B-2E93B6360744}" destId="{81E7B583-B68F-428E-B154-467C12CBE47F}" srcOrd="9" destOrd="0" presId="urn:microsoft.com/office/officeart/2005/8/layout/vProcess5"/>
    <dgm:cxn modelId="{D38362CE-2A45-774A-B219-4896DE56EDE3}" type="presParOf" srcId="{2C018A1B-3080-4057-A92B-2E93B6360744}" destId="{8F72EF5F-8F93-4794-A6F2-4688B049BE1A}" srcOrd="10" destOrd="0" presId="urn:microsoft.com/office/officeart/2005/8/layout/vProcess5"/>
    <dgm:cxn modelId="{4489A16A-F5A2-0145-985D-E3EA0315D6B3}" type="presParOf" srcId="{2C018A1B-3080-4057-A92B-2E93B6360744}" destId="{E25DEF92-63E8-475E-97E3-9459433E3199}" srcOrd="11" destOrd="0" presId="urn:microsoft.com/office/officeart/2005/8/layout/vProcess5"/>
    <dgm:cxn modelId="{8B0BDEB3-2B9E-1F44-B26E-5A67E818E38D}" type="presParOf" srcId="{2C018A1B-3080-4057-A92B-2E93B6360744}" destId="{417DB32C-8F88-43C4-8029-AFD735F7CFED}" srcOrd="12" destOrd="0" presId="urn:microsoft.com/office/officeart/2005/8/layout/vProcess5"/>
    <dgm:cxn modelId="{A964201B-7258-1D4D-B4AA-7B754502E54C}" type="presParOf" srcId="{2C018A1B-3080-4057-A92B-2E93B6360744}" destId="{57C7219B-7ADD-4DED-9180-0CA5E539DA41}" srcOrd="13" destOrd="0" presId="urn:microsoft.com/office/officeart/2005/8/layout/vProcess5"/>
    <dgm:cxn modelId="{EFE3E1A0-A893-1B48-AEFF-FD98E361515F}" type="presParOf" srcId="{2C018A1B-3080-4057-A92B-2E93B6360744}" destId="{A7EB372E-FBDA-408A-B6D2-CCEDE9702E6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ABFF55-C5E9-41D7-8BFE-AC93034C6B4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2E8BA3E-E448-4B32-86C2-B822142AB421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Соответствовать требованиям </a:t>
          </a:r>
          <a:r>
            <a:rPr lang="en-US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OGP</a:t>
          </a:r>
          <a:endParaRPr lang="ru-RU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7AE33CE-7648-4FA6-BD20-1B89662100C0}" type="parTrans" cxnId="{A4101DED-070D-4414-8BD3-13C2ED8406EC}">
      <dgm:prSet/>
      <dgm:spPr/>
      <dgm:t>
        <a:bodyPr/>
        <a:lstStyle/>
        <a:p>
          <a:endParaRPr lang="ru-RU"/>
        </a:p>
      </dgm:t>
    </dgm:pt>
    <dgm:pt modelId="{4EBB6ABA-7B7D-4F4A-AF92-63A26784DD9A}" type="sibTrans" cxnId="{A4101DED-070D-4414-8BD3-13C2ED8406EC}">
      <dgm:prSet/>
      <dgm:spPr/>
      <dgm:t>
        <a:bodyPr/>
        <a:lstStyle/>
        <a:p>
          <a:endParaRPr lang="ru-RU"/>
        </a:p>
      </dgm:t>
    </dgm:pt>
    <dgm:pt modelId="{CAAD50D4-F9E1-439E-96CF-257079322698}">
      <dgm:prSet phldrT="[Текст]" custT="1"/>
      <dgm:spPr/>
      <dgm:t>
        <a:bodyPr/>
        <a:lstStyle/>
        <a:p>
          <a:r>
            <a:rPr lang="ru-RU" sz="1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Подписать Декларацию </a:t>
          </a:r>
          <a:r>
            <a:rPr lang="en-US" sz="1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+mn-ea"/>
              <a:cs typeface="+mn-cs"/>
            </a:rPr>
            <a:t>OGP</a:t>
          </a:r>
          <a:endParaRPr lang="ru-RU" sz="19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876877B7-18FE-4A8C-B260-CB7F99721508}" type="parTrans" cxnId="{4807D82F-1492-45EF-9014-2A59E2E64E26}">
      <dgm:prSet/>
      <dgm:spPr/>
      <dgm:t>
        <a:bodyPr/>
        <a:lstStyle/>
        <a:p>
          <a:endParaRPr lang="ru-RU"/>
        </a:p>
      </dgm:t>
    </dgm:pt>
    <dgm:pt modelId="{E6CDE13B-6B4F-4478-B4D1-26B8C84E246C}" type="sibTrans" cxnId="{4807D82F-1492-45EF-9014-2A59E2E64E26}">
      <dgm:prSet/>
      <dgm:spPr/>
      <dgm:t>
        <a:bodyPr/>
        <a:lstStyle/>
        <a:p>
          <a:endParaRPr lang="ru-RU"/>
        </a:p>
      </dgm:t>
    </dgm:pt>
    <dgm:pt modelId="{39929AFF-4B74-4F10-B877-C88EA93E4255}">
      <dgm:prSet phldrT="[Текст]" custT="1"/>
      <dgm:spPr/>
      <dgm:t>
        <a:bodyPr/>
        <a:lstStyle/>
        <a:p>
          <a:r>
            <a:rPr lang="ru-RU" sz="1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Подготовить и предоставить </a:t>
          </a:r>
          <a:r>
            <a:rPr lang="ru-RU" sz="19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националь-ный</a:t>
          </a:r>
          <a:r>
            <a:rPr lang="ru-RU" sz="1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план действий</a:t>
          </a:r>
          <a:endParaRPr lang="ru-RU" sz="19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4D345974-B67E-411C-BB34-C392866F1E82}" type="parTrans" cxnId="{5C3C15CA-3DE4-43C8-A544-7DD86926D86E}">
      <dgm:prSet/>
      <dgm:spPr/>
      <dgm:t>
        <a:bodyPr/>
        <a:lstStyle/>
        <a:p>
          <a:endParaRPr lang="ru-RU"/>
        </a:p>
      </dgm:t>
    </dgm:pt>
    <dgm:pt modelId="{5D540B9C-BB16-4AB8-B6CF-044869093964}" type="sibTrans" cxnId="{5C3C15CA-3DE4-43C8-A544-7DD86926D86E}">
      <dgm:prSet/>
      <dgm:spPr/>
      <dgm:t>
        <a:bodyPr/>
        <a:lstStyle/>
        <a:p>
          <a:endParaRPr lang="ru-RU"/>
        </a:p>
      </dgm:t>
    </dgm:pt>
    <dgm:pt modelId="{3DB87AC4-2EB7-498F-9AD0-5A0074EF2518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Допускать гражданских активистов и </a:t>
          </a:r>
          <a:r>
            <a:rPr lang="ru-RU" sz="18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международ-ных</a:t>
          </a:r>
          <a:r>
            <a:rPr lang="ru-R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экспертов к инспекции хода выполнения этого плана </a:t>
          </a:r>
          <a:endParaRPr lang="ru-RU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C9E0C088-902D-44C0-9ABC-C327552CE5F6}" type="parTrans" cxnId="{B026BA3B-0AE1-46BA-88A2-7A0965049451}">
      <dgm:prSet/>
      <dgm:spPr/>
      <dgm:t>
        <a:bodyPr/>
        <a:lstStyle/>
        <a:p>
          <a:endParaRPr lang="ru-RU"/>
        </a:p>
      </dgm:t>
    </dgm:pt>
    <dgm:pt modelId="{DE950EDD-1922-4ACE-B20E-6FF48A8E8085}" type="sibTrans" cxnId="{B026BA3B-0AE1-46BA-88A2-7A0965049451}">
      <dgm:prSet/>
      <dgm:spPr/>
      <dgm:t>
        <a:bodyPr/>
        <a:lstStyle/>
        <a:p>
          <a:endParaRPr lang="ru-RU"/>
        </a:p>
      </dgm:t>
    </dgm:pt>
    <dgm:pt modelId="{94CDBA49-1C70-4893-B21D-CAEC02292548}" type="pres">
      <dgm:prSet presAssocID="{E2ABFF55-C5E9-41D7-8BFE-AC93034C6B4D}" presName="CompostProcess" presStyleCnt="0">
        <dgm:presLayoutVars>
          <dgm:dir/>
          <dgm:resizeHandles val="exact"/>
        </dgm:presLayoutVars>
      </dgm:prSet>
      <dgm:spPr/>
    </dgm:pt>
    <dgm:pt modelId="{1E8605A6-67C3-4AAA-94C1-8713C8606411}" type="pres">
      <dgm:prSet presAssocID="{E2ABFF55-C5E9-41D7-8BFE-AC93034C6B4D}" presName="arrow" presStyleLbl="bgShp" presStyleIdx="0" presStyleCnt="1" custScaleX="113308"/>
      <dgm:spPr/>
    </dgm:pt>
    <dgm:pt modelId="{7E652743-E702-4835-A3CD-0F2171103604}" type="pres">
      <dgm:prSet presAssocID="{E2ABFF55-C5E9-41D7-8BFE-AC93034C6B4D}" presName="linearProcess" presStyleCnt="0"/>
      <dgm:spPr/>
    </dgm:pt>
    <dgm:pt modelId="{CD36B5CA-F319-4ABF-8A8C-3A90129742BE}" type="pres">
      <dgm:prSet presAssocID="{72E8BA3E-E448-4B32-86C2-B822142AB421}" presName="textNode" presStyleLbl="node1" presStyleIdx="0" presStyleCnt="4" custScaleX="1317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42DDD7-A6D4-42FD-AC9D-7EFACB3C08C0}" type="pres">
      <dgm:prSet presAssocID="{4EBB6ABA-7B7D-4F4A-AF92-63A26784DD9A}" presName="sibTrans" presStyleCnt="0"/>
      <dgm:spPr/>
    </dgm:pt>
    <dgm:pt modelId="{75AE971F-31ED-42A7-A9D5-13F6FE4222AC}" type="pres">
      <dgm:prSet presAssocID="{CAAD50D4-F9E1-439E-96CF-257079322698}" presName="textNode" presStyleLbl="node1" presStyleIdx="1" presStyleCnt="4" custScaleX="113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A7C95-87D6-406B-B132-3B9360886FF0}" type="pres">
      <dgm:prSet presAssocID="{E6CDE13B-6B4F-4478-B4D1-26B8C84E246C}" presName="sibTrans" presStyleCnt="0"/>
      <dgm:spPr/>
    </dgm:pt>
    <dgm:pt modelId="{C9B80FFF-E36B-40BA-B768-DFC34C2DF93C}" type="pres">
      <dgm:prSet presAssocID="{39929AFF-4B74-4F10-B877-C88EA93E4255}" presName="textNode" presStyleLbl="node1" presStyleIdx="2" presStyleCnt="4" custScaleX="113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5B156A-121C-4CCA-90A5-C6ECAE89FCFD}" type="pres">
      <dgm:prSet presAssocID="{5D540B9C-BB16-4AB8-B6CF-044869093964}" presName="sibTrans" presStyleCnt="0"/>
      <dgm:spPr/>
    </dgm:pt>
    <dgm:pt modelId="{FF4060A1-4D93-4320-8A04-1BB1A6E25268}" type="pres">
      <dgm:prSet presAssocID="{3DB87AC4-2EB7-498F-9AD0-5A0074EF2518}" presName="textNode" presStyleLbl="node1" presStyleIdx="3" presStyleCnt="4" custScaleX="113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07D82F-1492-45EF-9014-2A59E2E64E26}" srcId="{E2ABFF55-C5E9-41D7-8BFE-AC93034C6B4D}" destId="{CAAD50D4-F9E1-439E-96CF-257079322698}" srcOrd="1" destOrd="0" parTransId="{876877B7-18FE-4A8C-B260-CB7F99721508}" sibTransId="{E6CDE13B-6B4F-4478-B4D1-26B8C84E246C}"/>
    <dgm:cxn modelId="{A4101DED-070D-4414-8BD3-13C2ED8406EC}" srcId="{E2ABFF55-C5E9-41D7-8BFE-AC93034C6B4D}" destId="{72E8BA3E-E448-4B32-86C2-B822142AB421}" srcOrd="0" destOrd="0" parTransId="{77AE33CE-7648-4FA6-BD20-1B89662100C0}" sibTransId="{4EBB6ABA-7B7D-4F4A-AF92-63A26784DD9A}"/>
    <dgm:cxn modelId="{B026BA3B-0AE1-46BA-88A2-7A0965049451}" srcId="{E2ABFF55-C5E9-41D7-8BFE-AC93034C6B4D}" destId="{3DB87AC4-2EB7-498F-9AD0-5A0074EF2518}" srcOrd="3" destOrd="0" parTransId="{C9E0C088-902D-44C0-9ABC-C327552CE5F6}" sibTransId="{DE950EDD-1922-4ACE-B20E-6FF48A8E8085}"/>
    <dgm:cxn modelId="{0F9BFE57-078E-C640-A542-71ADFC58A7CD}" type="presOf" srcId="{E2ABFF55-C5E9-41D7-8BFE-AC93034C6B4D}" destId="{94CDBA49-1C70-4893-B21D-CAEC02292548}" srcOrd="0" destOrd="0" presId="urn:microsoft.com/office/officeart/2005/8/layout/hProcess9"/>
    <dgm:cxn modelId="{00E2522B-0C14-7A48-A01A-7680CCFF88EA}" type="presOf" srcId="{72E8BA3E-E448-4B32-86C2-B822142AB421}" destId="{CD36B5CA-F319-4ABF-8A8C-3A90129742BE}" srcOrd="0" destOrd="0" presId="urn:microsoft.com/office/officeart/2005/8/layout/hProcess9"/>
    <dgm:cxn modelId="{F944C556-E877-924A-A51F-95A6BDEA1511}" type="presOf" srcId="{39929AFF-4B74-4F10-B877-C88EA93E4255}" destId="{C9B80FFF-E36B-40BA-B768-DFC34C2DF93C}" srcOrd="0" destOrd="0" presId="urn:microsoft.com/office/officeart/2005/8/layout/hProcess9"/>
    <dgm:cxn modelId="{5C3C15CA-3DE4-43C8-A544-7DD86926D86E}" srcId="{E2ABFF55-C5E9-41D7-8BFE-AC93034C6B4D}" destId="{39929AFF-4B74-4F10-B877-C88EA93E4255}" srcOrd="2" destOrd="0" parTransId="{4D345974-B67E-411C-BB34-C392866F1E82}" sibTransId="{5D540B9C-BB16-4AB8-B6CF-044869093964}"/>
    <dgm:cxn modelId="{4E90C96A-0BAE-0848-8B48-D35A5757A1A4}" type="presOf" srcId="{CAAD50D4-F9E1-439E-96CF-257079322698}" destId="{75AE971F-31ED-42A7-A9D5-13F6FE4222AC}" srcOrd="0" destOrd="0" presId="urn:microsoft.com/office/officeart/2005/8/layout/hProcess9"/>
    <dgm:cxn modelId="{00406A3C-1E03-EE44-938E-E5EE56C51AB5}" type="presOf" srcId="{3DB87AC4-2EB7-498F-9AD0-5A0074EF2518}" destId="{FF4060A1-4D93-4320-8A04-1BB1A6E25268}" srcOrd="0" destOrd="0" presId="urn:microsoft.com/office/officeart/2005/8/layout/hProcess9"/>
    <dgm:cxn modelId="{677DAB4F-B0D0-4A4F-91CE-FAB61C3696CD}" type="presParOf" srcId="{94CDBA49-1C70-4893-B21D-CAEC02292548}" destId="{1E8605A6-67C3-4AAA-94C1-8713C8606411}" srcOrd="0" destOrd="0" presId="urn:microsoft.com/office/officeart/2005/8/layout/hProcess9"/>
    <dgm:cxn modelId="{A5072A0A-5F24-4346-BE00-C9D5DEC76031}" type="presParOf" srcId="{94CDBA49-1C70-4893-B21D-CAEC02292548}" destId="{7E652743-E702-4835-A3CD-0F2171103604}" srcOrd="1" destOrd="0" presId="urn:microsoft.com/office/officeart/2005/8/layout/hProcess9"/>
    <dgm:cxn modelId="{01A95C8E-51BC-0248-BCA8-B222D74F4F15}" type="presParOf" srcId="{7E652743-E702-4835-A3CD-0F2171103604}" destId="{CD36B5CA-F319-4ABF-8A8C-3A90129742BE}" srcOrd="0" destOrd="0" presId="urn:microsoft.com/office/officeart/2005/8/layout/hProcess9"/>
    <dgm:cxn modelId="{0B006349-9854-EA46-BD15-7116B7412705}" type="presParOf" srcId="{7E652743-E702-4835-A3CD-0F2171103604}" destId="{BF42DDD7-A6D4-42FD-AC9D-7EFACB3C08C0}" srcOrd="1" destOrd="0" presId="urn:microsoft.com/office/officeart/2005/8/layout/hProcess9"/>
    <dgm:cxn modelId="{5096A132-B2F2-8D49-8EC7-3006A6550B65}" type="presParOf" srcId="{7E652743-E702-4835-A3CD-0F2171103604}" destId="{75AE971F-31ED-42A7-A9D5-13F6FE4222AC}" srcOrd="2" destOrd="0" presId="urn:microsoft.com/office/officeart/2005/8/layout/hProcess9"/>
    <dgm:cxn modelId="{79A7AD99-9A98-A842-8E87-3BE30EF45367}" type="presParOf" srcId="{7E652743-E702-4835-A3CD-0F2171103604}" destId="{DBBA7C95-87D6-406B-B132-3B9360886FF0}" srcOrd="3" destOrd="0" presId="urn:microsoft.com/office/officeart/2005/8/layout/hProcess9"/>
    <dgm:cxn modelId="{5385612A-5693-E244-9D81-A61836710808}" type="presParOf" srcId="{7E652743-E702-4835-A3CD-0F2171103604}" destId="{C9B80FFF-E36B-40BA-B768-DFC34C2DF93C}" srcOrd="4" destOrd="0" presId="urn:microsoft.com/office/officeart/2005/8/layout/hProcess9"/>
    <dgm:cxn modelId="{85E61885-2E64-234D-BCD9-321D1DD96738}" type="presParOf" srcId="{7E652743-E702-4835-A3CD-0F2171103604}" destId="{CF5B156A-121C-4CCA-90A5-C6ECAE89FCFD}" srcOrd="5" destOrd="0" presId="urn:microsoft.com/office/officeart/2005/8/layout/hProcess9"/>
    <dgm:cxn modelId="{BC3225F5-E542-5F49-BB00-9E023B120345}" type="presParOf" srcId="{7E652743-E702-4835-A3CD-0F2171103604}" destId="{FF4060A1-4D93-4320-8A04-1BB1A6E25268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43597F-6557-481D-AEFA-D5265B947203}">
      <dsp:nvSpPr>
        <dsp:cNvPr id="0" name=""/>
        <dsp:cNvSpPr/>
      </dsp:nvSpPr>
      <dsp:spPr>
        <a:xfrm>
          <a:off x="1932076" y="223759"/>
          <a:ext cx="4410460" cy="4410460"/>
        </a:xfrm>
        <a:prstGeom prst="blockArc">
          <a:avLst>
            <a:gd name="adj1" fmla="val 10770727"/>
            <a:gd name="adj2" fmla="val 169544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E591D6-FBE5-48DB-B38C-02492DEECBB1}">
      <dsp:nvSpPr>
        <dsp:cNvPr id="0" name=""/>
        <dsp:cNvSpPr/>
      </dsp:nvSpPr>
      <dsp:spPr>
        <a:xfrm>
          <a:off x="1931173" y="854921"/>
          <a:ext cx="4410460" cy="4410460"/>
        </a:xfrm>
        <a:prstGeom prst="blockArc">
          <a:avLst>
            <a:gd name="adj1" fmla="val 4702323"/>
            <a:gd name="adj2" fmla="val 1092875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EF8095-C810-4D2D-8343-DE6935D8809D}">
      <dsp:nvSpPr>
        <dsp:cNvPr id="0" name=""/>
        <dsp:cNvSpPr/>
      </dsp:nvSpPr>
      <dsp:spPr>
        <a:xfrm>
          <a:off x="3145804" y="876850"/>
          <a:ext cx="4410460" cy="4410460"/>
        </a:xfrm>
        <a:prstGeom prst="blockArc">
          <a:avLst>
            <a:gd name="adj1" fmla="val 21509208"/>
            <a:gd name="adj2" fmla="val 5874018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6286B4-4FDB-4264-AC3F-4A25BF259878}">
      <dsp:nvSpPr>
        <dsp:cNvPr id="0" name=""/>
        <dsp:cNvSpPr/>
      </dsp:nvSpPr>
      <dsp:spPr>
        <a:xfrm>
          <a:off x="3146757" y="375714"/>
          <a:ext cx="4410460" cy="4410460"/>
        </a:xfrm>
        <a:prstGeom prst="blockArc">
          <a:avLst>
            <a:gd name="adj1" fmla="val 15785309"/>
            <a:gd name="adj2" fmla="val 21571825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64524F-4FFD-46EB-8DB9-61CD80FBD320}">
      <dsp:nvSpPr>
        <dsp:cNvPr id="0" name=""/>
        <dsp:cNvSpPr/>
      </dsp:nvSpPr>
      <dsp:spPr>
        <a:xfrm>
          <a:off x="3794386" y="1877715"/>
          <a:ext cx="2031503" cy="2031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i="0" u="none" kern="1200" dirty="0" smtClean="0">
              <a:solidFill>
                <a:schemeClr val="bg1"/>
              </a:solidFill>
              <a:latin typeface="Cambria" pitchFamily="18" charset="0"/>
            </a:rPr>
            <a:t>Цели</a:t>
          </a:r>
          <a:endParaRPr lang="ru-RU" sz="4000" b="1" i="0" u="none" kern="1200" dirty="0">
            <a:solidFill>
              <a:schemeClr val="bg1"/>
            </a:solidFill>
          </a:endParaRPr>
        </a:p>
      </dsp:txBody>
      <dsp:txXfrm>
        <a:off x="4091893" y="2175222"/>
        <a:ext cx="1436489" cy="1436489"/>
      </dsp:txXfrm>
    </dsp:sp>
    <dsp:sp modelId="{A1577D2F-0406-4195-A1CE-694BF877A3DD}">
      <dsp:nvSpPr>
        <dsp:cNvPr id="0" name=""/>
        <dsp:cNvSpPr/>
      </dsp:nvSpPr>
      <dsp:spPr>
        <a:xfrm>
          <a:off x="3356981" y="0"/>
          <a:ext cx="2915876" cy="14220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Cambria" pitchFamily="18" charset="0"/>
            </a:rPr>
            <a:t>выполнение правительствами обязательств по содействию прозрачности гос. управления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3784001" y="208255"/>
        <a:ext cx="2061836" cy="1005542"/>
      </dsp:txXfrm>
    </dsp:sp>
    <dsp:sp modelId="{41894C39-9633-45A7-9A7F-5181D8FD176F}">
      <dsp:nvSpPr>
        <dsp:cNvPr id="0" name=""/>
        <dsp:cNvSpPr/>
      </dsp:nvSpPr>
      <dsp:spPr>
        <a:xfrm>
          <a:off x="6126513" y="2039722"/>
          <a:ext cx="2203157" cy="15840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Cambria" pitchFamily="18" charset="0"/>
            </a:rPr>
            <a:t>привлечение граждан к участию</a:t>
          </a:r>
          <a:r>
            <a:rPr lang="en-US" sz="1600" b="1" kern="1200" dirty="0" smtClean="0">
              <a:solidFill>
                <a:schemeClr val="bg1"/>
              </a:solidFill>
              <a:latin typeface="Cambria" pitchFamily="18" charset="0"/>
            </a:rPr>
            <a:t> </a:t>
          </a:r>
          <a:r>
            <a:rPr lang="ru-RU" sz="1600" b="1" kern="1200" dirty="0" smtClean="0">
              <a:solidFill>
                <a:schemeClr val="bg1"/>
              </a:solidFill>
              <a:latin typeface="Cambria" pitchFamily="18" charset="0"/>
            </a:rPr>
            <a:t>в гос. управлении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6449158" y="2271703"/>
        <a:ext cx="1557867" cy="1120105"/>
      </dsp:txXfrm>
    </dsp:sp>
    <dsp:sp modelId="{90E0160A-0733-42CD-A9CE-1354062F3835}">
      <dsp:nvSpPr>
        <dsp:cNvPr id="0" name=""/>
        <dsp:cNvSpPr/>
      </dsp:nvSpPr>
      <dsp:spPr>
        <a:xfrm>
          <a:off x="3680982" y="4311203"/>
          <a:ext cx="2195506" cy="14220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Cambria" pitchFamily="18" charset="0"/>
            </a:rPr>
            <a:t>борьба с коррупцией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4002506" y="4519458"/>
        <a:ext cx="1552458" cy="1005542"/>
      </dsp:txXfrm>
    </dsp:sp>
    <dsp:sp modelId="{EB261686-5529-4C3A-B5F3-72A95CDFF6A8}">
      <dsp:nvSpPr>
        <dsp:cNvPr id="0" name=""/>
        <dsp:cNvSpPr/>
      </dsp:nvSpPr>
      <dsp:spPr>
        <a:xfrm>
          <a:off x="1018033" y="1958727"/>
          <a:ext cx="2348036" cy="17460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Cambria" pitchFamily="18" charset="0"/>
            </a:rPr>
            <a:t>использование новых технологий для улучшения гос. управления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1361895" y="2214428"/>
        <a:ext cx="1660312" cy="12346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A2073-D1EE-4797-B8DC-EBD71CE25A12}">
      <dsp:nvSpPr>
        <dsp:cNvPr id="0" name=""/>
        <dsp:cNvSpPr/>
      </dsp:nvSpPr>
      <dsp:spPr>
        <a:xfrm>
          <a:off x="0" y="0"/>
          <a:ext cx="7040880" cy="10109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effectLst/>
              <a:latin typeface="Cambria" pitchFamily="18" charset="0"/>
              <a:ea typeface="+mn-ea"/>
              <a:cs typeface="+mn-cs"/>
            </a:rPr>
            <a:t>Улучшение работы государственных органов</a:t>
          </a:r>
          <a:endParaRPr lang="ru-RU" sz="2400" b="1" kern="1200" dirty="0">
            <a:solidFill>
              <a:schemeClr val="bg1"/>
            </a:solidFill>
            <a:latin typeface="Cambria" pitchFamily="18" charset="0"/>
          </a:endParaRPr>
        </a:p>
      </dsp:txBody>
      <dsp:txXfrm>
        <a:off x="29611" y="29611"/>
        <a:ext cx="5831654" cy="951770"/>
      </dsp:txXfrm>
    </dsp:sp>
    <dsp:sp modelId="{D0AA6163-8DB3-4B39-A5F0-62B37147A2CC}">
      <dsp:nvSpPr>
        <dsp:cNvPr id="0" name=""/>
        <dsp:cNvSpPr/>
      </dsp:nvSpPr>
      <dsp:spPr>
        <a:xfrm>
          <a:off x="525780" y="1151407"/>
          <a:ext cx="7040880" cy="10109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solidFill>
                <a:schemeClr val="bg1"/>
              </a:solidFill>
              <a:effectLst/>
              <a:latin typeface="Cambria" pitchFamily="18" charset="0"/>
              <a:ea typeface="+mn-ea"/>
              <a:cs typeface="+mn-cs"/>
            </a:rPr>
            <a:t>Усиление подотчетности</a:t>
          </a:r>
          <a:r>
            <a:rPr lang="en-US" sz="2400" b="1" kern="1200" smtClean="0">
              <a:solidFill>
                <a:schemeClr val="bg1"/>
              </a:solidFill>
              <a:effectLst/>
              <a:latin typeface="Cambria" pitchFamily="18" charset="0"/>
              <a:ea typeface="+mn-ea"/>
              <a:cs typeface="+mn-cs"/>
            </a:rPr>
            <a:t> </a:t>
          </a:r>
          <a:r>
            <a:rPr lang="ru-RU" sz="2400" b="1" kern="1200" smtClean="0">
              <a:solidFill>
                <a:schemeClr val="bg1"/>
              </a:solidFill>
              <a:effectLst/>
              <a:latin typeface="Cambria" pitchFamily="18" charset="0"/>
              <a:ea typeface="+mn-ea"/>
              <a:cs typeface="+mn-cs"/>
            </a:rPr>
            <a:t>государственных </a:t>
          </a:r>
          <a:r>
            <a:rPr lang="ru-RU" sz="2400" b="1" kern="1200" dirty="0" smtClean="0">
              <a:solidFill>
                <a:schemeClr val="bg1"/>
              </a:solidFill>
              <a:effectLst/>
              <a:latin typeface="Cambria" pitchFamily="18" charset="0"/>
              <a:ea typeface="+mn-ea"/>
              <a:cs typeface="+mn-cs"/>
            </a:rPr>
            <a:t>органов</a:t>
          </a:r>
          <a:endParaRPr lang="ru-RU" sz="2400" b="1" kern="1200" dirty="0">
            <a:solidFill>
              <a:schemeClr val="bg1"/>
            </a:solidFill>
            <a:latin typeface="Cambria" pitchFamily="18" charset="0"/>
          </a:endParaRPr>
        </a:p>
      </dsp:txBody>
      <dsp:txXfrm>
        <a:off x="555391" y="1181018"/>
        <a:ext cx="5798732" cy="951770"/>
      </dsp:txXfrm>
    </dsp:sp>
    <dsp:sp modelId="{385C86F3-2C49-4FC9-B882-CA50ACD66A4C}">
      <dsp:nvSpPr>
        <dsp:cNvPr id="0" name=""/>
        <dsp:cNvSpPr/>
      </dsp:nvSpPr>
      <dsp:spPr>
        <a:xfrm>
          <a:off x="1051559" y="2302815"/>
          <a:ext cx="7040880" cy="10109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effectLst/>
              <a:latin typeface="Cambria" pitchFamily="18" charset="0"/>
              <a:ea typeface="+mn-ea"/>
              <a:cs typeface="+mn-cs"/>
            </a:rPr>
            <a:t>Повышение эффективности управления государственными ресурсами</a:t>
          </a:r>
          <a:endParaRPr lang="ru-RU" sz="2400" b="1" kern="1200" dirty="0">
            <a:solidFill>
              <a:schemeClr val="bg1"/>
            </a:solidFill>
            <a:latin typeface="Cambria" pitchFamily="18" charset="0"/>
          </a:endParaRPr>
        </a:p>
      </dsp:txBody>
      <dsp:txXfrm>
        <a:off x="1081170" y="2332426"/>
        <a:ext cx="5798732" cy="951770"/>
      </dsp:txXfrm>
    </dsp:sp>
    <dsp:sp modelId="{591024F4-9F9C-47D9-A8C7-204A91CC32B9}">
      <dsp:nvSpPr>
        <dsp:cNvPr id="0" name=""/>
        <dsp:cNvSpPr/>
      </dsp:nvSpPr>
      <dsp:spPr>
        <a:xfrm>
          <a:off x="1577339" y="3454223"/>
          <a:ext cx="7040880" cy="10109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effectLst/>
              <a:latin typeface="Cambria" pitchFamily="18" charset="0"/>
              <a:ea typeface="+mn-ea"/>
              <a:cs typeface="+mn-cs"/>
            </a:rPr>
            <a:t>Создание более безопасного общества</a:t>
          </a:r>
          <a:endParaRPr lang="ru-RU" sz="2400" b="1" kern="1200" dirty="0">
            <a:solidFill>
              <a:schemeClr val="bg1"/>
            </a:solidFill>
            <a:latin typeface="Cambria" pitchFamily="18" charset="0"/>
          </a:endParaRPr>
        </a:p>
      </dsp:txBody>
      <dsp:txXfrm>
        <a:off x="1606950" y="3483834"/>
        <a:ext cx="5798732" cy="951770"/>
      </dsp:txXfrm>
    </dsp:sp>
    <dsp:sp modelId="{63C7EFB6-5B68-4232-BA46-05CB59BC392E}">
      <dsp:nvSpPr>
        <dsp:cNvPr id="0" name=""/>
        <dsp:cNvSpPr/>
      </dsp:nvSpPr>
      <dsp:spPr>
        <a:xfrm>
          <a:off x="2103119" y="4605631"/>
          <a:ext cx="7040880" cy="10109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effectLst/>
              <a:latin typeface="Cambria" pitchFamily="18" charset="0"/>
              <a:ea typeface="+mn-ea"/>
              <a:cs typeface="+mn-cs"/>
            </a:rPr>
            <a:t>Улучшение корпоративной отчетности</a:t>
          </a:r>
          <a:endParaRPr lang="ru-RU" sz="2400" b="1" kern="1200" dirty="0">
            <a:solidFill>
              <a:schemeClr val="bg1"/>
            </a:solidFill>
            <a:latin typeface="Cambria" pitchFamily="18" charset="0"/>
          </a:endParaRPr>
        </a:p>
      </dsp:txBody>
      <dsp:txXfrm>
        <a:off x="2132730" y="4635242"/>
        <a:ext cx="5798732" cy="951770"/>
      </dsp:txXfrm>
    </dsp:sp>
    <dsp:sp modelId="{6C90B111-C7F8-49B6-AE2A-1EC8880C5F8F}">
      <dsp:nvSpPr>
        <dsp:cNvPr id="0" name=""/>
        <dsp:cNvSpPr/>
      </dsp:nvSpPr>
      <dsp:spPr>
        <a:xfrm>
          <a:off x="6383734" y="738586"/>
          <a:ext cx="657145" cy="65714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>
            <a:solidFill>
              <a:schemeClr val="bg1"/>
            </a:solidFill>
            <a:latin typeface="Cambria" pitchFamily="18" charset="0"/>
          </a:endParaRPr>
        </a:p>
      </dsp:txBody>
      <dsp:txXfrm>
        <a:off x="6531592" y="738586"/>
        <a:ext cx="361429" cy="494502"/>
      </dsp:txXfrm>
    </dsp:sp>
    <dsp:sp modelId="{9917D7EF-4DB6-4935-B191-B7CB8B24705C}">
      <dsp:nvSpPr>
        <dsp:cNvPr id="0" name=""/>
        <dsp:cNvSpPr/>
      </dsp:nvSpPr>
      <dsp:spPr>
        <a:xfrm>
          <a:off x="6909514" y="1889993"/>
          <a:ext cx="657145" cy="65714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>
            <a:solidFill>
              <a:schemeClr val="bg1"/>
            </a:solidFill>
            <a:latin typeface="Cambria" pitchFamily="18" charset="0"/>
          </a:endParaRPr>
        </a:p>
      </dsp:txBody>
      <dsp:txXfrm>
        <a:off x="7057372" y="1889993"/>
        <a:ext cx="361429" cy="494502"/>
      </dsp:txXfrm>
    </dsp:sp>
    <dsp:sp modelId="{74E8CA29-0766-476C-B0B2-4509929F5A8B}">
      <dsp:nvSpPr>
        <dsp:cNvPr id="0" name=""/>
        <dsp:cNvSpPr/>
      </dsp:nvSpPr>
      <dsp:spPr>
        <a:xfrm>
          <a:off x="7435294" y="3024552"/>
          <a:ext cx="657145" cy="65714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>
            <a:solidFill>
              <a:schemeClr val="bg1"/>
            </a:solidFill>
            <a:latin typeface="Cambria" pitchFamily="18" charset="0"/>
          </a:endParaRPr>
        </a:p>
      </dsp:txBody>
      <dsp:txXfrm>
        <a:off x="7583152" y="3024552"/>
        <a:ext cx="361429" cy="494502"/>
      </dsp:txXfrm>
    </dsp:sp>
    <dsp:sp modelId="{81E7B583-B68F-428E-B154-467C12CBE47F}">
      <dsp:nvSpPr>
        <dsp:cNvPr id="0" name=""/>
        <dsp:cNvSpPr/>
      </dsp:nvSpPr>
      <dsp:spPr>
        <a:xfrm>
          <a:off x="7961074" y="4187193"/>
          <a:ext cx="657145" cy="65714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>
            <a:solidFill>
              <a:schemeClr val="bg1"/>
            </a:solidFill>
            <a:latin typeface="Cambria" pitchFamily="18" charset="0"/>
          </a:endParaRPr>
        </a:p>
      </dsp:txBody>
      <dsp:txXfrm>
        <a:off x="8108932" y="4187193"/>
        <a:ext cx="361429" cy="4945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605A6-67C3-4AAA-94C1-8713C8606411}">
      <dsp:nvSpPr>
        <dsp:cNvPr id="0" name=""/>
        <dsp:cNvSpPr/>
      </dsp:nvSpPr>
      <dsp:spPr>
        <a:xfrm>
          <a:off x="168624" y="0"/>
          <a:ext cx="8806750" cy="573325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36B5CA-F319-4ABF-8A8C-3A90129742BE}">
      <dsp:nvSpPr>
        <dsp:cNvPr id="0" name=""/>
        <dsp:cNvSpPr/>
      </dsp:nvSpPr>
      <dsp:spPr>
        <a:xfrm>
          <a:off x="1878" y="1719976"/>
          <a:ext cx="2308756" cy="22933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Соответствовать требованиям </a:t>
          </a:r>
          <a:r>
            <a:rPr lang="en-US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OGP</a:t>
          </a:r>
          <a:endParaRPr lang="ru-RU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113828" y="1831926"/>
        <a:ext cx="2084856" cy="2069402"/>
      </dsp:txXfrm>
    </dsp:sp>
    <dsp:sp modelId="{75AE971F-31ED-42A7-A9D5-13F6FE4222AC}">
      <dsp:nvSpPr>
        <dsp:cNvPr id="0" name=""/>
        <dsp:cNvSpPr/>
      </dsp:nvSpPr>
      <dsp:spPr>
        <a:xfrm>
          <a:off x="2602635" y="1719976"/>
          <a:ext cx="1985161" cy="22933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Подписать Декларацию </a:t>
          </a:r>
          <a:r>
            <a:rPr lang="en-US" sz="19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+mn-ea"/>
              <a:cs typeface="+mn-cs"/>
            </a:rPr>
            <a:t>OGP</a:t>
          </a:r>
          <a:endParaRPr lang="ru-RU" sz="19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2699543" y="1816884"/>
        <a:ext cx="1791345" cy="2099486"/>
      </dsp:txXfrm>
    </dsp:sp>
    <dsp:sp modelId="{C9B80FFF-E36B-40BA-B768-DFC34C2DF93C}">
      <dsp:nvSpPr>
        <dsp:cNvPr id="0" name=""/>
        <dsp:cNvSpPr/>
      </dsp:nvSpPr>
      <dsp:spPr>
        <a:xfrm>
          <a:off x="4879798" y="1719976"/>
          <a:ext cx="1985161" cy="22933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Подготовить и предоставить </a:t>
          </a:r>
          <a:r>
            <a:rPr lang="ru-RU" sz="19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националь-ный</a:t>
          </a:r>
          <a:r>
            <a:rPr lang="ru-RU" sz="19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план действий</a:t>
          </a:r>
          <a:endParaRPr lang="ru-RU" sz="19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4976706" y="1816884"/>
        <a:ext cx="1791345" cy="2099486"/>
      </dsp:txXfrm>
    </dsp:sp>
    <dsp:sp modelId="{FF4060A1-4D93-4320-8A04-1BB1A6E25268}">
      <dsp:nvSpPr>
        <dsp:cNvPr id="0" name=""/>
        <dsp:cNvSpPr/>
      </dsp:nvSpPr>
      <dsp:spPr>
        <a:xfrm>
          <a:off x="7156960" y="1719976"/>
          <a:ext cx="1985161" cy="22933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Допускать гражданских активистов и </a:t>
          </a:r>
          <a:r>
            <a:rPr lang="ru-RU" sz="18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международ-ных</a:t>
          </a:r>
          <a:r>
            <a:rPr lang="ru-RU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экспертов к инспекции хода выполнения этого плана </a:t>
          </a:r>
          <a:endParaRPr lang="ru-RU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7253868" y="1816884"/>
        <a:ext cx="1791345" cy="20994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86FE5-593D-C449-BD34-2636FED6C77D}" type="datetimeFigureOut">
              <a:rPr lang="es-ES" smtClean="0"/>
              <a:pPr/>
              <a:t>08/02/2018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812BB-150E-E44C-8566-AD3BE6900C2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7120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812BB-150E-E44C-8566-AD3BE6900C28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1683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kumimoji="0" lang="ru-RU" b="1">
                <a:latin typeface="Constantia" charset="0"/>
              </a:rPr>
              <a:t>Цели данной инициативы состоят</a:t>
            </a:r>
            <a:r>
              <a:rPr kumimoji="0" lang="ru-RU">
                <a:latin typeface="Constantia" charset="0"/>
              </a:rPr>
              <a:t> в:</a:t>
            </a:r>
          </a:p>
          <a:p>
            <a:r>
              <a:rPr kumimoji="0" lang="ru-RU">
                <a:latin typeface="Constantia" charset="0"/>
              </a:rPr>
              <a:t>- обеспечении выполнения правительствами конкретных обязательств по содействию прозрачности государственного управления; </a:t>
            </a:r>
          </a:p>
          <a:p>
            <a:pPr>
              <a:buFontTx/>
              <a:buChar char="-"/>
            </a:pPr>
            <a:r>
              <a:rPr kumimoji="0" lang="ru-RU">
                <a:latin typeface="Constantia" charset="0"/>
              </a:rPr>
              <a:t>привлечении граждан к участию в процессах государственного управления; </a:t>
            </a:r>
          </a:p>
          <a:p>
            <a:pPr>
              <a:buFontTx/>
              <a:buChar char="-"/>
            </a:pPr>
            <a:r>
              <a:rPr kumimoji="0" lang="ru-RU">
                <a:latin typeface="Constantia" charset="0"/>
              </a:rPr>
              <a:t>борьбе с коррупцией; </a:t>
            </a:r>
          </a:p>
          <a:p>
            <a:r>
              <a:rPr kumimoji="0" lang="ru-RU">
                <a:latin typeface="Constantia" charset="0"/>
              </a:rPr>
              <a:t>- использовании новых технологий для улучшения государственного управления. </a:t>
            </a:r>
          </a:p>
          <a:p>
            <a:r>
              <a:rPr kumimoji="0" lang="ru-RU" b="1">
                <a:latin typeface="Constantia" charset="0"/>
              </a:rPr>
              <a:t>Главная цель </a:t>
            </a:r>
            <a:r>
              <a:rPr kumimoji="0" lang="ru-RU">
                <a:latin typeface="Constantia" charset="0"/>
              </a:rPr>
              <a:t>данной организации – утверждение идеалов открытого государства, то есть, с одной стороны, развитие административного профессионализма, а с другой стороны – открытость гражданскому контролю. </a:t>
            </a:r>
          </a:p>
          <a:p>
            <a:endParaRPr kumimoji="0" lang="ru-RU">
              <a:latin typeface="Constantia" charset="0"/>
            </a:endParaRP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D568385D-660B-D143-BEA4-164FCE6EF14D}" type="slidenum">
              <a:rPr kumimoji="0" lang="fr-CA" sz="1200">
                <a:latin typeface="Calibri" charset="0"/>
              </a:rPr>
              <a:pPr/>
              <a:t>4</a:t>
            </a:fld>
            <a:endParaRPr kumimoji="0" lang="fr-CA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kumimoji="0" lang="ru-RU" b="1">
                <a:latin typeface="Constantia" charset="0"/>
              </a:rPr>
              <a:t>Пять основных задач OGP:</a:t>
            </a:r>
            <a:endParaRPr kumimoji="0" lang="ru-RU">
              <a:latin typeface="Constantia" charset="0"/>
            </a:endParaRPr>
          </a:p>
          <a:p>
            <a:r>
              <a:rPr kumimoji="0" lang="ru-RU" b="1">
                <a:latin typeface="Constantia" charset="0"/>
              </a:rPr>
              <a:t>1) Улучшение работы государственных органов</a:t>
            </a:r>
            <a:r>
              <a:rPr kumimoji="0" lang="ru-RU">
                <a:latin typeface="Constantia" charset="0"/>
              </a:rPr>
              <a:t> – меры, касающиеся всех сфер социальной политики, включая здравоохранение, образование, судопроизводство, коммунальные услуги, телекоммуникации и любые другие сферы – за счет повышения эффективности работы государственных учреждений или введения инноваций в частном секторе.</a:t>
            </a:r>
          </a:p>
          <a:p>
            <a:r>
              <a:rPr kumimoji="0" lang="ru-RU" b="1">
                <a:latin typeface="Constantia" charset="0"/>
              </a:rPr>
              <a:t>2) Усиление подотчетности государственных органов</a:t>
            </a:r>
            <a:r>
              <a:rPr kumimoji="0" lang="ru-RU">
                <a:latin typeface="Constantia" charset="0"/>
              </a:rPr>
              <a:t> – меры, направленные на борьбу с коррупцией и развитие этики государственных служащих, обеспечение доступа к информации, обсуждение финансовых реформ, обеспечение свободы СМИ и гражданского общества.</a:t>
            </a:r>
          </a:p>
          <a:p>
            <a:r>
              <a:rPr kumimoji="0" lang="ru-RU" b="1">
                <a:latin typeface="Constantia" charset="0"/>
              </a:rPr>
              <a:t>3) Повышение эффективности управления государственными ресурсами</a:t>
            </a:r>
            <a:r>
              <a:rPr kumimoji="0" lang="ru-RU">
                <a:latin typeface="Constantia" charset="0"/>
              </a:rPr>
              <a:t> – меры, касающиеся бюджетной политики, гос. закупок, природных ресурсов и иностранной помощи.</a:t>
            </a:r>
          </a:p>
          <a:p>
            <a:r>
              <a:rPr kumimoji="0" lang="ru-RU" b="1">
                <a:latin typeface="Constantia" charset="0"/>
              </a:rPr>
              <a:t>4) Создание более безопасного общества</a:t>
            </a:r>
            <a:r>
              <a:rPr kumimoji="0" lang="ru-RU">
                <a:latin typeface="Constantia" charset="0"/>
              </a:rPr>
              <a:t> – меры, направленные на повышение общественной безопасности и сферы безопасности в целом, ликвидацию последствий чрезвычайных ситуаций и катастроф и борьбу с экологическими угрозами.</a:t>
            </a:r>
          </a:p>
          <a:p>
            <a:r>
              <a:rPr kumimoji="0" lang="ru-RU" b="1">
                <a:latin typeface="Constantia" charset="0"/>
              </a:rPr>
              <a:t>5) Улучшение корпоративной отчетности</a:t>
            </a:r>
            <a:r>
              <a:rPr kumimoji="0" lang="ru-RU">
                <a:latin typeface="Constantia" charset="0"/>
              </a:rPr>
              <a:t> – меры, направленные на повышение подотчетности корпораций в таких областях, как экологическая политика, антикоррупционная политика, защита прав потребителей и участие общественности.</a:t>
            </a:r>
          </a:p>
          <a:p>
            <a:endParaRPr kumimoji="0" lang="ru-RU">
              <a:latin typeface="Constantia" charset="0"/>
            </a:endParaRPr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3C982F56-6CF4-C941-887E-296606E3F5B0}" type="slidenum">
              <a:rPr kumimoji="0" lang="fr-CA" sz="1200">
                <a:latin typeface="Calibri" charset="0"/>
              </a:rPr>
              <a:pPr/>
              <a:t>5</a:t>
            </a:fld>
            <a:endParaRPr kumimoji="0" lang="fr-CA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kumimoji="0" lang="ru-RU">
                <a:latin typeface="Constantia" charset="0"/>
              </a:rPr>
              <a:t>Чтобы попасть в OGP, нужно соответствовать ряду не самых жёстких требований, подписать Декларацию об открытом гос. управлении, подготовить и предоставить план действий и допускать гражданских активистов и международных экспертов к инспекции (контролю) хода выполнения этого плана.</a:t>
            </a:r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0687C664-228F-7A48-98AD-F1091783295E}" type="slidenum">
              <a:rPr kumimoji="0" lang="fr-CA" sz="1200">
                <a:latin typeface="Calibri" charset="0"/>
              </a:rPr>
              <a:pPr/>
              <a:t>8</a:t>
            </a:fld>
            <a:endParaRPr kumimoji="0" lang="fr-CA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F67E7-BDC9-1F4D-B948-2B8DD68085F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0576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4A181-13EF-A144-A865-87FA212F787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9069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812BB-150E-E44C-8566-AD3BE6900C28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4997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"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Shape 3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13</a:t>
            </a:fld>
            <a:endParaRPr lang="en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2101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812BB-150E-E44C-8566-AD3BE6900C28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7562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3B23-9A8D-1E4C-8C28-6B92DD2B0C25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A9C0-2D43-7A41-8F3D-AF6F1664065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9464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91871-0414-C34E-93D5-1B126F91F802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2/8/2018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A9C0-2D43-7A41-8F3D-AF6F1664065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0265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91871-0414-C34E-93D5-1B126F91F802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2/8/2018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A9C0-2D43-7A41-8F3D-AF6F1664065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617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391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6602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8693" y="-63500"/>
            <a:ext cx="7385308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30245" y="6313060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fld id="{19A4A9C0-2D43-7A41-8F3D-AF6F1664065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0" y="6700611"/>
            <a:ext cx="9264862" cy="257663"/>
            <a:chOff x="0" y="6581775"/>
            <a:chExt cx="9264862" cy="257663"/>
          </a:xfrm>
        </p:grpSpPr>
        <p:grpSp>
          <p:nvGrpSpPr>
            <p:cNvPr id="9" name="Group 8"/>
            <p:cNvGrpSpPr>
              <a:grpSpLocks/>
            </p:cNvGrpSpPr>
            <p:nvPr userDrawn="1"/>
          </p:nvGrpSpPr>
          <p:grpSpPr bwMode="auto">
            <a:xfrm>
              <a:off x="0" y="6699738"/>
              <a:ext cx="9264862" cy="139700"/>
              <a:chOff x="0" y="0"/>
              <a:chExt cx="9156700" cy="292100"/>
            </a:xfrm>
          </p:grpSpPr>
          <p:grpSp>
            <p:nvGrpSpPr>
              <p:cNvPr id="10" name="Group 9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3708400" cy="292100"/>
                <a:chOff x="0" y="0"/>
                <a:chExt cx="3708400" cy="292100"/>
              </a:xfrm>
            </p:grpSpPr>
            <p:pic>
              <p:nvPicPr>
                <p:cNvPr id="15" name="Picture 14"/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879600" cy="292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" name="Picture 15"/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28800" y="0"/>
                  <a:ext cx="1879600" cy="292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1" name="Group 10"/>
              <p:cNvGrpSpPr>
                <a:grpSpLocks/>
              </p:cNvGrpSpPr>
              <p:nvPr userDrawn="1"/>
            </p:nvGrpSpPr>
            <p:grpSpPr bwMode="auto">
              <a:xfrm>
                <a:off x="3657600" y="0"/>
                <a:ext cx="3708400" cy="292100"/>
                <a:chOff x="3657600" y="0"/>
                <a:chExt cx="3708400" cy="292100"/>
              </a:xfrm>
            </p:grpSpPr>
            <p:pic>
              <p:nvPicPr>
                <p:cNvPr id="13" name="Picture 12"/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57600" y="0"/>
                  <a:ext cx="1879600" cy="292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" name="Picture 13"/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86400" y="0"/>
                  <a:ext cx="1879600" cy="292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2" name="Picture 11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77100" y="0"/>
                <a:ext cx="18796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" name="Group 16"/>
            <p:cNvGrpSpPr>
              <a:grpSpLocks/>
            </p:cNvGrpSpPr>
            <p:nvPr userDrawn="1"/>
          </p:nvGrpSpPr>
          <p:grpSpPr bwMode="auto">
            <a:xfrm>
              <a:off x="0" y="6581775"/>
              <a:ext cx="9264862" cy="139700"/>
              <a:chOff x="0" y="0"/>
              <a:chExt cx="9156700" cy="292100"/>
            </a:xfrm>
          </p:grpSpPr>
          <p:grpSp>
            <p:nvGrpSpPr>
              <p:cNvPr id="18" name="Group 17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3708400" cy="292100"/>
                <a:chOff x="0" y="0"/>
                <a:chExt cx="3708400" cy="292100"/>
              </a:xfrm>
            </p:grpSpPr>
            <p:pic>
              <p:nvPicPr>
                <p:cNvPr id="23" name="Picture 22"/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879600" cy="292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" name="Picture 23"/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28800" y="0"/>
                  <a:ext cx="1879600" cy="292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9" name="Group 18"/>
              <p:cNvGrpSpPr>
                <a:grpSpLocks/>
              </p:cNvGrpSpPr>
              <p:nvPr userDrawn="1"/>
            </p:nvGrpSpPr>
            <p:grpSpPr bwMode="auto">
              <a:xfrm>
                <a:off x="3657600" y="0"/>
                <a:ext cx="3708400" cy="292100"/>
                <a:chOff x="3657600" y="0"/>
                <a:chExt cx="3708400" cy="292100"/>
              </a:xfrm>
            </p:grpSpPr>
            <p:pic>
              <p:nvPicPr>
                <p:cNvPr id="21" name="Picture 20"/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57600" y="0"/>
                  <a:ext cx="1879600" cy="292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" name="Picture 21"/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86400" y="0"/>
                  <a:ext cx="1879600" cy="292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0" name="Picture 19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77100" y="0"/>
                <a:ext cx="18796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408915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E91871-0414-C34E-93D5-1B126F91F802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2/8/2018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A9C0-2D43-7A41-8F3D-AF6F1664065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7073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E91871-0414-C34E-93D5-1B126F91F802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2/8/2018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A9C0-2D43-7A41-8F3D-AF6F1664065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5703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E91871-0414-C34E-93D5-1B126F91F802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2/8/2018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A9C0-2D43-7A41-8F3D-AF6F1664065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479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E91871-0414-C34E-93D5-1B126F91F802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2/8/2018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A9C0-2D43-7A41-8F3D-AF6F1664065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13714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E91871-0414-C34E-93D5-1B126F91F802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2/8/2018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A9C0-2D43-7A41-8F3D-AF6F1664065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9827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3B23-9A8D-1E4C-8C28-6B92DD2B0C25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A9C0-2D43-7A41-8F3D-AF6F1664065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700611"/>
            <a:ext cx="9264862" cy="257663"/>
            <a:chOff x="0" y="6581775"/>
            <a:chExt cx="9264862" cy="257663"/>
          </a:xfrm>
        </p:grpSpPr>
        <p:grpSp>
          <p:nvGrpSpPr>
            <p:cNvPr id="8" name="Group 7"/>
            <p:cNvGrpSpPr>
              <a:grpSpLocks/>
            </p:cNvGrpSpPr>
            <p:nvPr userDrawn="1"/>
          </p:nvGrpSpPr>
          <p:grpSpPr bwMode="auto">
            <a:xfrm>
              <a:off x="0" y="6699738"/>
              <a:ext cx="9264862" cy="139700"/>
              <a:chOff x="0" y="0"/>
              <a:chExt cx="9156700" cy="292100"/>
            </a:xfrm>
          </p:grpSpPr>
          <p:grpSp>
            <p:nvGrpSpPr>
              <p:cNvPr id="17" name="Group 16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3708400" cy="292100"/>
                <a:chOff x="0" y="0"/>
                <a:chExt cx="3708400" cy="292100"/>
              </a:xfrm>
            </p:grpSpPr>
            <p:pic>
              <p:nvPicPr>
                <p:cNvPr id="22" name="Picture 21"/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879600" cy="292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" name="Picture 22"/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28800" y="0"/>
                  <a:ext cx="1879600" cy="292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8" name="Group 17"/>
              <p:cNvGrpSpPr>
                <a:grpSpLocks/>
              </p:cNvGrpSpPr>
              <p:nvPr userDrawn="1"/>
            </p:nvGrpSpPr>
            <p:grpSpPr bwMode="auto">
              <a:xfrm>
                <a:off x="3657600" y="0"/>
                <a:ext cx="3708400" cy="292100"/>
                <a:chOff x="3657600" y="0"/>
                <a:chExt cx="3708400" cy="292100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57600" y="0"/>
                  <a:ext cx="1879600" cy="292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" name="Picture 20"/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86400" y="0"/>
                  <a:ext cx="1879600" cy="292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9" name="Picture 18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77100" y="0"/>
                <a:ext cx="18796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" name="Group 8"/>
            <p:cNvGrpSpPr>
              <a:grpSpLocks/>
            </p:cNvGrpSpPr>
            <p:nvPr userDrawn="1"/>
          </p:nvGrpSpPr>
          <p:grpSpPr bwMode="auto">
            <a:xfrm>
              <a:off x="0" y="6581775"/>
              <a:ext cx="9264862" cy="139700"/>
              <a:chOff x="0" y="0"/>
              <a:chExt cx="9156700" cy="292100"/>
            </a:xfrm>
          </p:grpSpPr>
          <p:grpSp>
            <p:nvGrpSpPr>
              <p:cNvPr id="10" name="Group 9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3708400" cy="292100"/>
                <a:chOff x="0" y="0"/>
                <a:chExt cx="3708400" cy="292100"/>
              </a:xfrm>
            </p:grpSpPr>
            <p:pic>
              <p:nvPicPr>
                <p:cNvPr id="15" name="Picture 14"/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879600" cy="292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" name="Picture 15"/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28800" y="0"/>
                  <a:ext cx="1879600" cy="292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1" name="Group 10"/>
              <p:cNvGrpSpPr>
                <a:grpSpLocks/>
              </p:cNvGrpSpPr>
              <p:nvPr userDrawn="1"/>
            </p:nvGrpSpPr>
            <p:grpSpPr bwMode="auto">
              <a:xfrm>
                <a:off x="3657600" y="0"/>
                <a:ext cx="3708400" cy="292100"/>
                <a:chOff x="3657600" y="0"/>
                <a:chExt cx="3708400" cy="292100"/>
              </a:xfrm>
            </p:grpSpPr>
            <p:pic>
              <p:nvPicPr>
                <p:cNvPr id="13" name="Picture 12"/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57600" y="0"/>
                  <a:ext cx="1879600" cy="292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" name="Picture 13"/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86400" y="0"/>
                  <a:ext cx="1879600" cy="292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2" name="Picture 11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77100" y="0"/>
                <a:ext cx="18796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4058566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E91871-0414-C34E-93D5-1B126F91F802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2/8/2018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A9C0-2D43-7A41-8F3D-AF6F1664065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0907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E91871-0414-C34E-93D5-1B126F91F802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2/8/2018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A9C0-2D43-7A41-8F3D-AF6F1664065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536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E91871-0414-C34E-93D5-1B126F91F802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2/8/2018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A9C0-2D43-7A41-8F3D-AF6F1664065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6169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E91871-0414-C34E-93D5-1B126F91F802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2/8/2018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A9C0-2D43-7A41-8F3D-AF6F1664065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38080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3B23-9A8D-1E4C-8C28-6B92DD2B0C2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2/8/2018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A9C0-2D43-7A41-8F3D-AF6F1664065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415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3B23-9A8D-1E4C-8C28-6B92DD2B0C2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2/8/2018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A9C0-2D43-7A41-8F3D-AF6F1664065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700611"/>
            <a:ext cx="9264862" cy="257663"/>
            <a:chOff x="0" y="6581775"/>
            <a:chExt cx="9264862" cy="257663"/>
          </a:xfrm>
        </p:grpSpPr>
        <p:grpSp>
          <p:nvGrpSpPr>
            <p:cNvPr id="8" name="Group 7"/>
            <p:cNvGrpSpPr>
              <a:grpSpLocks/>
            </p:cNvGrpSpPr>
            <p:nvPr userDrawn="1"/>
          </p:nvGrpSpPr>
          <p:grpSpPr bwMode="auto">
            <a:xfrm>
              <a:off x="0" y="6699738"/>
              <a:ext cx="9264862" cy="139700"/>
              <a:chOff x="0" y="0"/>
              <a:chExt cx="9156700" cy="292100"/>
            </a:xfrm>
          </p:grpSpPr>
          <p:grpSp>
            <p:nvGrpSpPr>
              <p:cNvPr id="17" name="Group 16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3708400" cy="292100"/>
                <a:chOff x="0" y="0"/>
                <a:chExt cx="3708400" cy="292100"/>
              </a:xfrm>
            </p:grpSpPr>
            <p:pic>
              <p:nvPicPr>
                <p:cNvPr id="22" name="Picture 21"/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879600" cy="292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" name="Picture 22"/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28800" y="0"/>
                  <a:ext cx="1879600" cy="292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8" name="Group 17"/>
              <p:cNvGrpSpPr>
                <a:grpSpLocks/>
              </p:cNvGrpSpPr>
              <p:nvPr userDrawn="1"/>
            </p:nvGrpSpPr>
            <p:grpSpPr bwMode="auto">
              <a:xfrm>
                <a:off x="3657600" y="0"/>
                <a:ext cx="3708400" cy="292100"/>
                <a:chOff x="3657600" y="0"/>
                <a:chExt cx="3708400" cy="292100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57600" y="0"/>
                  <a:ext cx="1879600" cy="292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" name="Picture 20"/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86400" y="0"/>
                  <a:ext cx="1879600" cy="292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9" name="Picture 18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77100" y="0"/>
                <a:ext cx="18796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" name="Group 8"/>
            <p:cNvGrpSpPr>
              <a:grpSpLocks/>
            </p:cNvGrpSpPr>
            <p:nvPr userDrawn="1"/>
          </p:nvGrpSpPr>
          <p:grpSpPr bwMode="auto">
            <a:xfrm>
              <a:off x="0" y="6581775"/>
              <a:ext cx="9264862" cy="139700"/>
              <a:chOff x="0" y="0"/>
              <a:chExt cx="9156700" cy="292100"/>
            </a:xfrm>
          </p:grpSpPr>
          <p:grpSp>
            <p:nvGrpSpPr>
              <p:cNvPr id="10" name="Group 9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3708400" cy="292100"/>
                <a:chOff x="0" y="0"/>
                <a:chExt cx="3708400" cy="292100"/>
              </a:xfrm>
            </p:grpSpPr>
            <p:pic>
              <p:nvPicPr>
                <p:cNvPr id="15" name="Picture 14"/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879600" cy="292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" name="Picture 15"/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28800" y="0"/>
                  <a:ext cx="1879600" cy="292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1" name="Group 10"/>
              <p:cNvGrpSpPr>
                <a:grpSpLocks/>
              </p:cNvGrpSpPr>
              <p:nvPr userDrawn="1"/>
            </p:nvGrpSpPr>
            <p:grpSpPr bwMode="auto">
              <a:xfrm>
                <a:off x="3657600" y="0"/>
                <a:ext cx="3708400" cy="292100"/>
                <a:chOff x="3657600" y="0"/>
                <a:chExt cx="3708400" cy="292100"/>
              </a:xfrm>
            </p:grpSpPr>
            <p:pic>
              <p:nvPicPr>
                <p:cNvPr id="13" name="Picture 12"/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57600" y="0"/>
                  <a:ext cx="1879600" cy="292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" name="Picture 13"/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86400" y="0"/>
                  <a:ext cx="1879600" cy="292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2" name="Picture 11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77100" y="0"/>
                <a:ext cx="18796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8370292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91871-0414-C34E-93D5-1B126F91F802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2/8/2018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A9C0-2D43-7A41-8F3D-AF6F1664065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18111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91871-0414-C34E-93D5-1B126F91F802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2/8/2018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A9C0-2D43-7A41-8F3D-AF6F1664065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7915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91871-0414-C34E-93D5-1B126F91F802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2/8/2018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A9C0-2D43-7A41-8F3D-AF6F1664065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67991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91871-0414-C34E-93D5-1B126F91F802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2/8/2018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A9C0-2D43-7A41-8F3D-AF6F1664065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296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91871-0414-C34E-93D5-1B126F91F802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2/8/2018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A9C0-2D43-7A41-8F3D-AF6F1664065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40597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91871-0414-C34E-93D5-1B126F91F802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2/8/2018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A9C0-2D43-7A41-8F3D-AF6F1664065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08728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91871-0414-C34E-93D5-1B126F91F802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2/8/2018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A9C0-2D43-7A41-8F3D-AF6F1664065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87803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91871-0414-C34E-93D5-1B126F91F802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2/8/2018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A9C0-2D43-7A41-8F3D-AF6F1664065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73958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91871-0414-C34E-93D5-1B126F91F802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2/8/2018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A9C0-2D43-7A41-8F3D-AF6F1664065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51425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91871-0414-C34E-93D5-1B126F91F802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2/8/2018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A9C0-2D43-7A41-8F3D-AF6F1664065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20805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9036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91871-0414-C34E-93D5-1B126F91F802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2/8/2018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A9C0-2D43-7A41-8F3D-AF6F1664065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4149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91871-0414-C34E-93D5-1B126F91F802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2/8/2018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A9C0-2D43-7A41-8F3D-AF6F1664065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83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91871-0414-C34E-93D5-1B126F91F802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2/8/2018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A9C0-2D43-7A41-8F3D-AF6F1664065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9743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91871-0414-C34E-93D5-1B126F91F802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2/8/2018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A9C0-2D43-7A41-8F3D-AF6F1664065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5282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91871-0414-C34E-93D5-1B126F91F802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2/8/2018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A9C0-2D43-7A41-8F3D-AF6F1664065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5217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91871-0414-C34E-93D5-1B126F91F802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2/8/2018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A9C0-2D43-7A41-8F3D-AF6F1664065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7621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A3B23-9A8D-1E4C-8C28-6B92DD2B0C25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4A9C0-2D43-7A41-8F3D-AF6F1664065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839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685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6695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4A9C0-2D43-7A41-8F3D-AF6F1664065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5793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A3B23-9A8D-1E4C-8C28-6B92DD2B0C2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2/8/2018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4A9C0-2D43-7A41-8F3D-AF6F1664065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5621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1-10 at 2.17.40 PM.png"/>
          <p:cNvPicPr>
            <a:picLocks noChangeAspect="1"/>
          </p:cNvPicPr>
          <p:nvPr/>
        </p:nvPicPr>
        <p:blipFill rotWithShape="1"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263" r="10526" b="24954"/>
          <a:stretch/>
        </p:blipFill>
        <p:spPr>
          <a:xfrm>
            <a:off x="-1041441" y="281418"/>
            <a:ext cx="10285068" cy="4509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4949" y="4791398"/>
            <a:ext cx="845446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Партнерство «Открытое правительство» и общественное пространство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г.Бишкек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Кыргызская Республика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11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6674235"/>
              </p:ext>
            </p:extLst>
          </p:nvPr>
        </p:nvGraphicFramePr>
        <p:xfrm>
          <a:off x="285570" y="1261811"/>
          <a:ext cx="8646205" cy="5314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0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7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1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73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35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4940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Calibri"/>
                          <a:cs typeface="Calibri"/>
                        </a:rPr>
                        <a:t>Страна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"/>
                          <a:cs typeface="Calibri"/>
                        </a:rPr>
                        <a:t>Квалификационные баллы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8723">
                <a:tc>
                  <a:txBody>
                    <a:bodyPr/>
                    <a:lstStyle/>
                    <a:p>
                      <a:endParaRPr lang="en-US" sz="2000" i="1" dirty="0">
                        <a:solidFill>
                          <a:srgbClr val="008000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Бюджет</a:t>
                      </a:r>
                      <a:endParaRPr lang="en-US" sz="2000" i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Свобода</a:t>
                      </a:r>
                    </a:p>
                    <a:p>
                      <a:pPr algn="ctr"/>
                      <a:r>
                        <a:rPr lang="ru-RU" sz="2000" i="1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информ</a:t>
                      </a:r>
                      <a:r>
                        <a:rPr lang="ru-RU" sz="2000" i="1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lang="en-US" sz="2000" i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Раскрытие доходов</a:t>
                      </a:r>
                      <a:endParaRPr lang="en-US" sz="2000" i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Участие</a:t>
                      </a:r>
                      <a:endParaRPr lang="en-US" sz="2000" i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Всего</a:t>
                      </a:r>
                      <a:endParaRPr lang="en-US" sz="2000" i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420"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АЗЕРБАЙДЖАН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4</a:t>
                      </a:r>
                      <a:endParaRPr lang="en-US" sz="2100" dirty="0"/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4</a:t>
                      </a:r>
                      <a:endParaRPr lang="en-US" sz="2100" dirty="0"/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2</a:t>
                      </a:r>
                      <a:endParaRPr lang="en-US" sz="2100" dirty="0"/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2</a:t>
                      </a:r>
                      <a:endParaRPr lang="en-US" sz="2100" dirty="0"/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75%</a:t>
                      </a:r>
                      <a:endParaRPr lang="en-US" sz="2100" dirty="0"/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7904"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КАЗАХСТАН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4</a:t>
                      </a:r>
                      <a:endParaRPr lang="en-US" sz="2100" dirty="0"/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4</a:t>
                      </a:r>
                      <a:endParaRPr lang="en-US" sz="2100" dirty="0"/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2</a:t>
                      </a:r>
                      <a:endParaRPr lang="en-US" sz="2100" dirty="0"/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2</a:t>
                      </a:r>
                      <a:endParaRPr lang="en-US" sz="2100" dirty="0"/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75%</a:t>
                      </a:r>
                      <a:endParaRPr lang="en-US" sz="2100" dirty="0"/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7904"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КЫРГЫЗСКАЯ РЕСП</a:t>
                      </a:r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.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4</a:t>
                      </a:r>
                      <a:endParaRPr lang="en-US" sz="2100" dirty="0"/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4</a:t>
                      </a:r>
                      <a:endParaRPr lang="en-US" sz="2100" dirty="0"/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4</a:t>
                      </a:r>
                      <a:endParaRPr lang="en-US" sz="2100" dirty="0"/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3</a:t>
                      </a:r>
                      <a:endParaRPr lang="en-US" sz="2100" dirty="0"/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94%</a:t>
                      </a:r>
                      <a:endParaRPr lang="en-US" sz="2100" dirty="0"/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7904"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ТАДЖИКИСТАН</a:t>
                      </a:r>
                      <a:endParaRPr lang="en-US" sz="2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2</a:t>
                      </a:r>
                      <a:endParaRPr lang="en-US" sz="2100" dirty="0"/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4</a:t>
                      </a:r>
                      <a:endParaRPr lang="en-US" sz="2100" dirty="0"/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2</a:t>
                      </a:r>
                      <a:endParaRPr lang="en-US" sz="2100" dirty="0"/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1</a:t>
                      </a:r>
                      <a:endParaRPr lang="en-US" sz="2100" dirty="0"/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rgbClr val="FF0000"/>
                          </a:solidFill>
                        </a:rPr>
                        <a:t>56%</a:t>
                      </a:r>
                      <a:endParaRPr lang="en-US" sz="2100" b="1" dirty="0">
                        <a:solidFill>
                          <a:srgbClr val="FF0000"/>
                        </a:solidFill>
                      </a:endParaRPr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7904"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УЗБЕКИСТАН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ND</a:t>
                      </a:r>
                      <a:endParaRPr lang="en-US" sz="2100" dirty="0"/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4</a:t>
                      </a:r>
                      <a:endParaRPr lang="en-US" sz="2100" dirty="0"/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0</a:t>
                      </a:r>
                      <a:endParaRPr lang="en-US" sz="2100" dirty="0"/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1</a:t>
                      </a:r>
                      <a:endParaRPr lang="en-US" sz="2100" dirty="0"/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rgbClr val="FF0000"/>
                          </a:solidFill>
                        </a:rPr>
                        <a:t>42%</a:t>
                      </a:r>
                      <a:endParaRPr lang="en-US" sz="2100" b="1" dirty="0">
                        <a:solidFill>
                          <a:srgbClr val="FF0000"/>
                        </a:solidFill>
                      </a:endParaRPr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2456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2700" marR="12700" marT="1270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58884" y="9812"/>
            <a:ext cx="85349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rgbClr val="1F497D"/>
                </a:solidFill>
                <a:latin typeface="Calibri"/>
                <a:cs typeface="Calibri"/>
              </a:rPr>
              <a:t>Квалификационные баллы стран</a:t>
            </a:r>
            <a:endParaRPr lang="en-US" sz="4000" dirty="0">
              <a:solidFill>
                <a:srgbClr val="1F497D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570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86731" y="4066327"/>
            <a:ext cx="6976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chemeClr val="tx2"/>
                </a:solidFill>
                <a:latin typeface="Gill Sans"/>
                <a:cs typeface="Gill Sans"/>
              </a:rPr>
              <a:t>4</a:t>
            </a:r>
            <a:endParaRPr lang="en-US" sz="8000" dirty="0">
              <a:solidFill>
                <a:schemeClr val="tx2"/>
              </a:solidFill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731" y="1230415"/>
            <a:ext cx="6976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chemeClr val="tx2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35324" y="1235976"/>
            <a:ext cx="6976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chemeClr val="tx2"/>
                </a:solidFill>
                <a:latin typeface="Gill Sans"/>
                <a:cs typeface="Gill Sans"/>
              </a:rPr>
              <a:t>2</a:t>
            </a:r>
            <a:endParaRPr lang="en-US" sz="8000" dirty="0">
              <a:solidFill>
                <a:schemeClr val="tx2"/>
              </a:solidFill>
              <a:latin typeface="Gill Sans"/>
              <a:cs typeface="Gill San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88618" y="2470979"/>
            <a:ext cx="289840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Corbel"/>
                <a:cs typeface="Corbel"/>
              </a:rPr>
              <a:t>Совместная разработка</a:t>
            </a:r>
            <a:endParaRPr lang="en-US" sz="2400" dirty="0" smtClean="0">
              <a:solidFill>
                <a:schemeClr val="tx2"/>
              </a:solidFill>
              <a:latin typeface="Corbel"/>
              <a:cs typeface="Corbel"/>
            </a:endParaRPr>
          </a:p>
          <a:p>
            <a:pPr algn="ctr"/>
            <a:r>
              <a:rPr lang="ru-RU" sz="1600" dirty="0" smtClean="0">
                <a:solidFill>
                  <a:schemeClr val="tx2"/>
                </a:solidFill>
                <a:latin typeface="Corbel"/>
                <a:cs typeface="Corbel"/>
              </a:rPr>
              <a:t>Правительство и гражданское общество совместно вырабатывают национальный план действий</a:t>
            </a:r>
            <a:endParaRPr lang="en-US" sz="1600" dirty="0">
              <a:solidFill>
                <a:schemeClr val="tx2"/>
              </a:solidFill>
              <a:latin typeface="Corbel"/>
              <a:cs typeface="Corbel"/>
            </a:endParaRPr>
          </a:p>
          <a:p>
            <a:pPr algn="ctr"/>
            <a:endParaRPr lang="en-US" sz="1600" b="1" dirty="0">
              <a:solidFill>
                <a:schemeClr val="tx2"/>
              </a:solidFill>
              <a:latin typeface="Corbel"/>
              <a:cs typeface="Corbe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5796" y="1744758"/>
            <a:ext cx="48714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solidFill>
                <a:schemeClr val="tx2"/>
              </a:solidFill>
              <a:latin typeface="Corbel"/>
              <a:cs typeface="Corbel"/>
            </a:endParaRPr>
          </a:p>
          <a:p>
            <a:endParaRPr lang="en-US" sz="2000" dirty="0">
              <a:solidFill>
                <a:schemeClr val="tx2"/>
              </a:solidFill>
              <a:latin typeface="Corbel"/>
              <a:cs typeface="Corbel"/>
            </a:endParaRPr>
          </a:p>
          <a:p>
            <a:endParaRPr lang="en-US" sz="2000" dirty="0" smtClean="0">
              <a:solidFill>
                <a:schemeClr val="tx2"/>
              </a:solidFill>
              <a:latin typeface="Corbel"/>
              <a:cs typeface="Corbel"/>
            </a:endParaRPr>
          </a:p>
          <a:p>
            <a:endParaRPr lang="en-US" sz="2000" dirty="0">
              <a:solidFill>
                <a:schemeClr val="tx2"/>
              </a:solidFill>
              <a:latin typeface="Corbel"/>
              <a:cs typeface="Corbe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31256" y="1230415"/>
            <a:ext cx="109937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chemeClr val="tx2"/>
                </a:solidFill>
                <a:sym typeface="Wingdings 2"/>
              </a:rPr>
              <a:t></a:t>
            </a:r>
            <a:r>
              <a:rPr lang="en-US" sz="8000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2628" y="2406478"/>
            <a:ext cx="36619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Corbel"/>
                <a:cs typeface="Corbel"/>
              </a:rPr>
              <a:t>Присоединение</a:t>
            </a:r>
            <a:endParaRPr lang="en-US" sz="2400" dirty="0" smtClean="0">
              <a:solidFill>
                <a:schemeClr val="tx2"/>
              </a:solidFill>
              <a:latin typeface="Corbel"/>
              <a:cs typeface="Corbel"/>
            </a:endParaRPr>
          </a:p>
          <a:p>
            <a:pPr algn="ctr"/>
            <a:r>
              <a:rPr lang="ru-RU" sz="1600" dirty="0" smtClean="0">
                <a:solidFill>
                  <a:schemeClr val="tx2"/>
                </a:solidFill>
                <a:latin typeface="Corbel"/>
                <a:cs typeface="Corbel"/>
              </a:rPr>
              <a:t>Отвечающая критериям страна</a:t>
            </a:r>
          </a:p>
          <a:p>
            <a:pPr algn="ctr"/>
            <a:r>
              <a:rPr lang="ru-RU" sz="1600" dirty="0" smtClean="0">
                <a:solidFill>
                  <a:schemeClr val="tx2"/>
                </a:solidFill>
                <a:latin typeface="Corbel"/>
                <a:cs typeface="Corbel"/>
              </a:rPr>
              <a:t> может присоединиться к партнерству, </a:t>
            </a:r>
          </a:p>
          <a:p>
            <a:pPr algn="ctr"/>
            <a:r>
              <a:rPr lang="ru-RU" sz="1600" dirty="0" smtClean="0">
                <a:solidFill>
                  <a:schemeClr val="tx2"/>
                </a:solidFill>
                <a:latin typeface="Corbel"/>
                <a:cs typeface="Corbel"/>
              </a:rPr>
              <a:t>направив сопредседателям </a:t>
            </a:r>
            <a:r>
              <a:rPr lang="en-US" sz="1600" dirty="0" smtClean="0">
                <a:solidFill>
                  <a:schemeClr val="tx2"/>
                </a:solidFill>
                <a:latin typeface="Corbel"/>
                <a:cs typeface="Corbel"/>
              </a:rPr>
              <a:t>OGP</a:t>
            </a:r>
            <a:endParaRPr lang="ru-RU" sz="1600" dirty="0" smtClean="0">
              <a:solidFill>
                <a:schemeClr val="tx2"/>
              </a:solidFill>
              <a:latin typeface="Corbel"/>
              <a:cs typeface="Corbel"/>
            </a:endParaRPr>
          </a:p>
          <a:p>
            <a:pPr algn="ctr"/>
            <a:r>
              <a:rPr lang="ru-RU" sz="1600" dirty="0" smtClean="0">
                <a:solidFill>
                  <a:schemeClr val="tx2"/>
                </a:solidFill>
                <a:latin typeface="Corbel"/>
                <a:cs typeface="Corbel"/>
              </a:rPr>
              <a:t>письмо  за подписью Министра</a:t>
            </a:r>
          </a:p>
          <a:p>
            <a:pPr algn="ctr"/>
            <a:r>
              <a:rPr lang="ru-RU" sz="1600" dirty="0" smtClean="0">
                <a:solidFill>
                  <a:schemeClr val="tx2"/>
                </a:solidFill>
                <a:latin typeface="Corbel"/>
                <a:cs typeface="Corbel"/>
              </a:rPr>
              <a:t> </a:t>
            </a:r>
            <a:endParaRPr lang="en-US" sz="1600" dirty="0">
              <a:solidFill>
                <a:schemeClr val="tx2"/>
              </a:solidFill>
              <a:latin typeface="Corbel"/>
              <a:cs typeface="Corbel"/>
            </a:endParaRPr>
          </a:p>
          <a:p>
            <a:pPr algn="ctr"/>
            <a:endParaRPr lang="en-US" sz="1600" dirty="0">
              <a:solidFill>
                <a:schemeClr val="tx2"/>
              </a:solidFill>
              <a:latin typeface="Corbel"/>
              <a:cs typeface="Corbe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55954" y="1206149"/>
            <a:ext cx="10079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tx2"/>
                </a:solidFill>
                <a:latin typeface="Wingdings" charset="2"/>
                <a:cs typeface="Wingdings" charset="2"/>
              </a:rPr>
              <a:t>4</a:t>
            </a:r>
            <a:endParaRPr lang="en-US" sz="6600" b="1" dirty="0">
              <a:solidFill>
                <a:schemeClr val="tx2"/>
              </a:solidFill>
              <a:latin typeface="Wingdings" charset="2"/>
              <a:cs typeface="Wingdings" charset="2"/>
            </a:endParaRPr>
          </a:p>
        </p:txBody>
      </p:sp>
      <p:sp>
        <p:nvSpPr>
          <p:cNvPr id="13" name="Rectangle 12"/>
          <p:cNvSpPr/>
          <p:nvPr/>
        </p:nvSpPr>
        <p:spPr>
          <a:xfrm rot="18948050">
            <a:off x="880779" y="3852848"/>
            <a:ext cx="131318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>
                <a:solidFill>
                  <a:schemeClr val="tx2"/>
                </a:solidFill>
                <a:sym typeface="Webdings"/>
              </a:rPr>
              <a:t></a:t>
            </a:r>
            <a:r>
              <a:rPr lang="en-US" sz="88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4792" y="4939548"/>
            <a:ext cx="28848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Corbel"/>
                <a:cs typeface="Corbel"/>
              </a:rPr>
              <a:t>Оценка</a:t>
            </a:r>
            <a:endParaRPr lang="en-US" sz="2000" dirty="0" smtClean="0">
              <a:solidFill>
                <a:schemeClr val="tx2"/>
              </a:solidFill>
              <a:latin typeface="Corbel"/>
              <a:cs typeface="Corbel"/>
            </a:endParaRPr>
          </a:p>
          <a:p>
            <a:pPr algn="ctr"/>
            <a:r>
              <a:rPr lang="ru-RU" sz="1600" dirty="0" smtClean="0">
                <a:solidFill>
                  <a:schemeClr val="tx2"/>
                </a:solidFill>
                <a:latin typeface="Corbel"/>
                <a:cs typeface="Corbel"/>
              </a:rPr>
              <a:t>Публикация результатов самооценки и участие в работе механизма независимой отчетности</a:t>
            </a:r>
            <a:endParaRPr lang="en-US" sz="1600" dirty="0">
              <a:solidFill>
                <a:schemeClr val="tx2"/>
              </a:solidFill>
              <a:latin typeface="Corbel"/>
              <a:cs typeface="Corbe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03904" y="2209093"/>
            <a:ext cx="6437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tx2"/>
                </a:solidFill>
                <a:latin typeface="Gill Sans"/>
                <a:cs typeface="Gill Sans"/>
              </a:rPr>
              <a:t>3</a:t>
            </a:r>
            <a:endParaRPr lang="en-US" sz="8000" dirty="0">
              <a:solidFill>
                <a:schemeClr val="tx2"/>
              </a:solidFill>
              <a:latin typeface="Gill Sans"/>
              <a:cs typeface="Gill Sa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23283" y="2209092"/>
            <a:ext cx="119237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chemeClr val="tx2"/>
                </a:solidFill>
                <a:sym typeface="Webdings"/>
              </a:rPr>
              <a:t></a:t>
            </a:r>
            <a:r>
              <a:rPr lang="en-US" sz="80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61480" y="3375795"/>
            <a:ext cx="28984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Corbel"/>
                <a:cs typeface="Corbel"/>
              </a:rPr>
              <a:t>Выполнение</a:t>
            </a:r>
            <a:endParaRPr lang="en-US" sz="2000" dirty="0" smtClean="0">
              <a:solidFill>
                <a:schemeClr val="tx2"/>
              </a:solidFill>
              <a:latin typeface="Corbel"/>
              <a:cs typeface="Corbel"/>
            </a:endParaRPr>
          </a:p>
          <a:p>
            <a:pPr algn="ctr"/>
            <a:r>
              <a:rPr lang="ru-RU" sz="1600" dirty="0" smtClean="0">
                <a:solidFill>
                  <a:schemeClr val="tx2"/>
                </a:solidFill>
                <a:latin typeface="Corbel"/>
                <a:cs typeface="Corbel"/>
              </a:rPr>
              <a:t>Правительство руководит выполнением обязательств</a:t>
            </a:r>
            <a:endParaRPr lang="en-US" sz="1600" dirty="0">
              <a:solidFill>
                <a:schemeClr val="tx2"/>
              </a:solidFill>
              <a:latin typeface="Corbel"/>
              <a:cs typeface="Corbe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83144" y="4303489"/>
            <a:ext cx="6976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chemeClr val="tx2"/>
                </a:solidFill>
                <a:latin typeface="Gill Sans"/>
                <a:cs typeface="Gill Sans"/>
              </a:rPr>
              <a:t>5</a:t>
            </a:r>
            <a:endParaRPr lang="en-US" sz="8000" dirty="0">
              <a:solidFill>
                <a:schemeClr val="tx2"/>
              </a:solidFill>
              <a:latin typeface="Gill Sans"/>
              <a:cs typeface="Gill San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60048" y="4066327"/>
            <a:ext cx="156324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chemeClr val="tx2"/>
                </a:solidFill>
                <a:sym typeface="Wingdings"/>
              </a:rPr>
              <a:t></a:t>
            </a:r>
            <a:endParaRPr lang="en-US" sz="8800" b="1" dirty="0">
              <a:solidFill>
                <a:schemeClr val="tx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68827" y="5221301"/>
            <a:ext cx="28984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Corbel"/>
                <a:cs typeface="Corbel"/>
              </a:rPr>
              <a:t>Извлечение уроков</a:t>
            </a:r>
            <a:endParaRPr lang="en-US" sz="2000" dirty="0" smtClean="0">
              <a:solidFill>
                <a:schemeClr val="tx2"/>
              </a:solidFill>
              <a:latin typeface="Corbel"/>
              <a:cs typeface="Corbel"/>
            </a:endParaRPr>
          </a:p>
          <a:p>
            <a:pPr algn="ctr"/>
            <a:r>
              <a:rPr lang="ru-RU" sz="1600" dirty="0" smtClean="0">
                <a:solidFill>
                  <a:schemeClr val="tx2"/>
                </a:solidFill>
                <a:latin typeface="Corbel"/>
                <a:cs typeface="Corbel"/>
              </a:rPr>
              <a:t>Участие в обмене опытом</a:t>
            </a:r>
            <a:endParaRPr lang="en-US" sz="1600" dirty="0">
              <a:solidFill>
                <a:schemeClr val="tx2"/>
              </a:solidFill>
              <a:latin typeface="Corbel"/>
              <a:cs typeface="Corbel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14791" y="-15882"/>
            <a:ext cx="760266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tx2"/>
                </a:solidFill>
                <a:latin typeface="Calibri"/>
                <a:cs typeface="Calibri"/>
              </a:rPr>
              <a:t>Краткий обзор механизма</a:t>
            </a:r>
            <a:endParaRPr lang="en-US" dirty="0">
              <a:solidFill>
                <a:schemeClr val="tx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915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618474" y="819117"/>
            <a:ext cx="6954148" cy="64479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1300" dirty="0">
                <a:solidFill>
                  <a:schemeClr val="bg1">
                    <a:lumMod val="95000"/>
                  </a:schemeClr>
                </a:solidFill>
                <a:latin typeface="Avenir Book" charset="0"/>
                <a:ea typeface="Avenir Book" charset="0"/>
                <a:cs typeface="Avenir Book" charset="0"/>
                <a:sym typeface="Webdings"/>
              </a:rPr>
              <a:t></a:t>
            </a:r>
            <a:r>
              <a:rPr lang="en-US" sz="41300" dirty="0">
                <a:solidFill>
                  <a:schemeClr val="bg1">
                    <a:lumMod val="9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endParaRPr lang="en-US" sz="4800" dirty="0">
              <a:solidFill>
                <a:schemeClr val="bg1">
                  <a:lumMod val="9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A4CD-7183-7D4D-BC08-098EC7ED0B3F}" type="slidenum">
              <a:rPr lang="en-US" smtClean="0">
                <a:latin typeface="Avenir Book" charset="0"/>
                <a:ea typeface="Avenir Book" charset="0"/>
                <a:cs typeface="Avenir Book" charset="0"/>
              </a:rPr>
              <a:pPr/>
              <a:t>12</a:t>
            </a:fld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5699" y="164820"/>
            <a:ext cx="8719758" cy="731821"/>
          </a:xfrm>
        </p:spPr>
        <p:txBody>
          <a:bodyPr>
            <a:noAutofit/>
          </a:bodyPr>
          <a:lstStyle/>
          <a:p>
            <a:pPr algn="l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Avenir Book" charset="0"/>
                <a:cs typeface="Calibri"/>
              </a:rPr>
              <a:t>Обязательства Партнерства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Avenir Book" charset="0"/>
                <a:cs typeface="Calibri"/>
              </a:rPr>
              <a:t>OGP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Avenir Book" charset="0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8095" y="2527436"/>
            <a:ext cx="67457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Финансовые декларации политических партий: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Публикация данных о финансировании политических партий в доступных форматах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.</a:t>
            </a:r>
            <a:endParaRPr lang="en-US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Открытый парламент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Расширение участия граждан и доступа к информации.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9576" y="4402718"/>
            <a:ext cx="6309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Запуск прозрачной системы подотчетности: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Предоставление информации о бюджетных доходах, расходах, государственных закупках и инвестициях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.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4840" y="1816615"/>
            <a:ext cx="6491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Закон о доступе к информации: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Принятие и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содействие выполнению закона; создание институтов, занимающихся контролем его выполнения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19576" y="5104554"/>
            <a:ext cx="6309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Выполнение и мониторинг закона о лоббистской деятельности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: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Обеспечить эффективное выполнение закона о лоббистской деятельности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4474" y="5104554"/>
            <a:ext cx="922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Чили</a:t>
            </a:r>
            <a:endParaRPr lang="en-US" sz="2400" b="1" dirty="0">
              <a:solidFill>
                <a:srgbClr val="FF000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1217" y="1816615"/>
            <a:ext cx="1659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3366FF"/>
                </a:solidFill>
                <a:latin typeface="Avenir Book" charset="0"/>
                <a:ea typeface="Avenir Book" charset="0"/>
                <a:cs typeface="Avenir Book" charset="0"/>
              </a:rPr>
              <a:t>Парагвай</a:t>
            </a:r>
            <a:endParaRPr lang="en-US" sz="2400" b="1" dirty="0">
              <a:solidFill>
                <a:srgbClr val="3366FF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1219" y="4402718"/>
            <a:ext cx="1659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Avenir Book" charset="0"/>
                <a:ea typeface="Avenir Book" charset="0"/>
                <a:cs typeface="Avenir Book" charset="0"/>
              </a:rPr>
              <a:t>Монголия</a:t>
            </a:r>
            <a:endParaRPr lang="en-US" sz="2400" b="1" dirty="0">
              <a:solidFill>
                <a:srgbClr val="00B05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4474" y="2584451"/>
            <a:ext cx="1290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Грузия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94842" y="5754882"/>
            <a:ext cx="63344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Доступ к информации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+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открытые данные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: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Внедрение механизма надзора за доступом к информации и принятие нормативного акта об открытых данных.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1219" y="5755613"/>
            <a:ext cx="1475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Украина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94840" y="1130661"/>
            <a:ext cx="6854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Участие граждан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: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Формирование бюджета снизу вверх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,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хартии гражданина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,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аудиторские проверки с общественным участием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5699" y="1058461"/>
            <a:ext cx="1843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Филиппины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45374" y="3850875"/>
            <a:ext cx="6541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Участие граждан в выработке политики: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Консультации с общественностью по предлагаемым законопроектам.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4923" y="3850875"/>
            <a:ext cx="18609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Хорватия</a:t>
            </a:r>
            <a:endParaRPr lang="en-US" sz="2400" b="1" dirty="0">
              <a:solidFill>
                <a:srgbClr val="FF000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64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" name="Shape 330"/>
          <p:cNvGrpSpPr/>
          <p:nvPr/>
        </p:nvGrpSpPr>
        <p:grpSpPr>
          <a:xfrm>
            <a:off x="724205" y="857605"/>
            <a:ext cx="7739481" cy="5684687"/>
            <a:chOff x="1147578" y="4205"/>
            <a:chExt cx="6710151" cy="6149596"/>
          </a:xfrm>
        </p:grpSpPr>
        <p:sp>
          <p:nvSpPr>
            <p:cNvPr id="331" name="Shape 331"/>
            <p:cNvSpPr/>
            <p:nvPr/>
          </p:nvSpPr>
          <p:spPr>
            <a:xfrm rot="10800000">
              <a:off x="1869129" y="4330"/>
              <a:ext cx="5988600" cy="992700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A0C94A"/>
                </a:gs>
                <a:gs pos="100000">
                  <a:srgbClr val="DBFF9C"/>
                </a:gs>
              </a:gsLst>
              <a:lin ang="16200038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2" name="Shape 332"/>
            <p:cNvSpPr txBox="1"/>
            <p:nvPr/>
          </p:nvSpPr>
          <p:spPr>
            <a:xfrm>
              <a:off x="2117405" y="4205"/>
              <a:ext cx="5740200" cy="992700"/>
            </a:xfrm>
            <a:prstGeom prst="rect">
              <a:avLst/>
            </a:prstGeom>
            <a:noFill/>
            <a:ln>
              <a:noFill/>
            </a:ln>
          </p:spPr>
          <p:txBody>
            <a:bodyPr lIns="437800" tIns="114300" rIns="213350" bIns="114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300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Повышение качества политики</a:t>
              </a:r>
              <a:endParaRPr lang="en" sz="3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Shape 333"/>
            <p:cNvSpPr/>
            <p:nvPr/>
          </p:nvSpPr>
          <p:spPr>
            <a:xfrm>
              <a:off x="1147578" y="4205"/>
              <a:ext cx="1443299" cy="992700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 rot="10800000">
              <a:off x="1869129" y="1293523"/>
              <a:ext cx="5988600" cy="992700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4CC158"/>
                </a:gs>
                <a:gs pos="100000">
                  <a:srgbClr val="A0FEA7"/>
                </a:gs>
              </a:gsLst>
              <a:lin ang="16200038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5" name="Shape 335"/>
            <p:cNvSpPr txBox="1"/>
            <p:nvPr/>
          </p:nvSpPr>
          <p:spPr>
            <a:xfrm>
              <a:off x="2117405" y="1293396"/>
              <a:ext cx="5740200" cy="992700"/>
            </a:xfrm>
            <a:prstGeom prst="rect">
              <a:avLst/>
            </a:prstGeom>
            <a:noFill/>
            <a:ln>
              <a:noFill/>
            </a:ln>
          </p:spPr>
          <p:txBody>
            <a:bodyPr lIns="437800" tIns="114300" rIns="213350" bIns="114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300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Более эффективное правительство</a:t>
              </a:r>
              <a:endParaRPr lang="en" sz="3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Shape 336"/>
            <p:cNvSpPr/>
            <p:nvPr/>
          </p:nvSpPr>
          <p:spPr>
            <a:xfrm>
              <a:off x="1147578" y="1293396"/>
              <a:ext cx="1443299" cy="992700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7" name="Shape 337"/>
            <p:cNvSpPr/>
            <p:nvPr/>
          </p:nvSpPr>
          <p:spPr>
            <a:xfrm rot="10800000">
              <a:off x="1869129" y="2582716"/>
              <a:ext cx="5988600" cy="992700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50BAAE"/>
                </a:gs>
                <a:gs pos="100000">
                  <a:srgbClr val="A5F9EE"/>
                </a:gs>
              </a:gsLst>
              <a:lin ang="16200038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8" name="Shape 338"/>
            <p:cNvSpPr txBox="1"/>
            <p:nvPr/>
          </p:nvSpPr>
          <p:spPr>
            <a:xfrm>
              <a:off x="2117405" y="2582590"/>
              <a:ext cx="5740200" cy="992700"/>
            </a:xfrm>
            <a:prstGeom prst="rect">
              <a:avLst/>
            </a:prstGeom>
            <a:noFill/>
            <a:ln>
              <a:noFill/>
            </a:ln>
          </p:spPr>
          <p:txBody>
            <a:bodyPr lIns="437800" tIns="114300" rIns="213350" bIns="114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300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Прислушивание к голосу народа и восстановление доверия</a:t>
              </a:r>
              <a:endParaRPr lang="en" sz="3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Shape 339"/>
            <p:cNvSpPr/>
            <p:nvPr/>
          </p:nvSpPr>
          <p:spPr>
            <a:xfrm>
              <a:off x="1147578" y="2582590"/>
              <a:ext cx="1443299" cy="992700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0" name="Shape 340"/>
            <p:cNvSpPr/>
            <p:nvPr/>
          </p:nvSpPr>
          <p:spPr>
            <a:xfrm rot="10800000">
              <a:off x="1869129" y="3871908"/>
              <a:ext cx="5988600" cy="992700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5574B2"/>
                </a:gs>
                <a:gs pos="100000">
                  <a:srgbClr val="A9BBF3"/>
                </a:gs>
              </a:gsLst>
              <a:lin ang="16200038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1" name="Shape 341"/>
            <p:cNvSpPr txBox="1"/>
            <p:nvPr/>
          </p:nvSpPr>
          <p:spPr>
            <a:xfrm>
              <a:off x="2117405" y="3871782"/>
              <a:ext cx="5740200" cy="992700"/>
            </a:xfrm>
            <a:prstGeom prst="rect">
              <a:avLst/>
            </a:prstGeom>
            <a:noFill/>
            <a:ln>
              <a:noFill/>
            </a:ln>
          </p:spPr>
          <p:txBody>
            <a:bodyPr lIns="437800" tIns="114300" rIns="213350" bIns="114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300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Участие </a:t>
              </a:r>
              <a:r>
                <a:rPr lang="en" sz="300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=</a:t>
              </a:r>
              <a:r>
                <a:rPr lang="ru-RU" sz="300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вовлеченность</a:t>
              </a:r>
              <a:endParaRPr lang="en" sz="3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Shape 342"/>
            <p:cNvSpPr/>
            <p:nvPr/>
          </p:nvSpPr>
          <p:spPr>
            <a:xfrm>
              <a:off x="1147578" y="3871782"/>
              <a:ext cx="1443299" cy="992700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3" name="Shape 343"/>
            <p:cNvSpPr/>
            <p:nvPr/>
          </p:nvSpPr>
          <p:spPr>
            <a:xfrm rot="10800000">
              <a:off x="1869129" y="5161101"/>
              <a:ext cx="5988600" cy="992700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7E59AA"/>
                </a:gs>
                <a:gs pos="100000">
                  <a:srgbClr val="C6ADEC"/>
                </a:gs>
              </a:gsLst>
              <a:lin ang="16200038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4" name="Shape 344"/>
            <p:cNvSpPr txBox="1"/>
            <p:nvPr/>
          </p:nvSpPr>
          <p:spPr>
            <a:xfrm>
              <a:off x="2117405" y="5160976"/>
              <a:ext cx="5740200" cy="992700"/>
            </a:xfrm>
            <a:prstGeom prst="rect">
              <a:avLst/>
            </a:prstGeom>
            <a:noFill/>
            <a:ln>
              <a:noFill/>
            </a:ln>
          </p:spPr>
          <p:txBody>
            <a:bodyPr lIns="437800" tIns="114300" rIns="213350" bIns="114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300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Хорошо для инноваций и экономики</a:t>
              </a:r>
              <a:endParaRPr lang="en" sz="3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Shape 345"/>
            <p:cNvSpPr/>
            <p:nvPr/>
          </p:nvSpPr>
          <p:spPr>
            <a:xfrm>
              <a:off x="1147578" y="5160976"/>
              <a:ext cx="1443299" cy="992700"/>
            </a:xfrm>
            <a:prstGeom prst="ellipse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46" name="Shape 346"/>
          <p:cNvSpPr txBox="1"/>
          <p:nvPr/>
        </p:nvSpPr>
        <p:spPr>
          <a:xfrm>
            <a:off x="232575" y="67981"/>
            <a:ext cx="8725500" cy="509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4400" dirty="0" smtClean="0">
                <a:solidFill>
                  <a:srgbClr val="000090"/>
                </a:solidFill>
                <a:latin typeface="Calibri"/>
                <a:ea typeface="Cabin"/>
                <a:cs typeface="Calibri"/>
                <a:sym typeface="Cabin"/>
              </a:rPr>
              <a:t>В чем польза для правительств</a:t>
            </a:r>
            <a:r>
              <a:rPr lang="en-US" sz="4400" dirty="0" smtClean="0">
                <a:solidFill>
                  <a:srgbClr val="000090"/>
                </a:solidFill>
                <a:latin typeface="Calibri"/>
                <a:ea typeface="Cabin"/>
                <a:cs typeface="Calibri"/>
                <a:sym typeface="Cabin"/>
              </a:rPr>
              <a:t>?</a:t>
            </a:r>
            <a:endParaRPr lang="en" sz="4400" dirty="0">
              <a:solidFill>
                <a:srgbClr val="000090"/>
              </a:solidFill>
              <a:latin typeface="Calibri"/>
              <a:ea typeface="Cabin"/>
              <a:cs typeface="Calibri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78757820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7168"/>
            <a:ext cx="9131300" cy="28083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286664" y="-54429"/>
            <a:ext cx="926737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>
              <a:spcBef>
                <a:spcPct val="0"/>
              </a:spcBef>
            </a:pPr>
            <a:r>
              <a:rPr lang="ru-RU" sz="3600" dirty="0" smtClean="0">
                <a:solidFill>
                  <a:srgbClr val="1F497D"/>
                </a:solidFill>
                <a:latin typeface="Calibri"/>
                <a:cs typeface="Calibri"/>
              </a:rPr>
              <a:t>Как Партнерство </a:t>
            </a:r>
            <a:r>
              <a:rPr lang="en-US" sz="3600" dirty="0" smtClean="0">
                <a:solidFill>
                  <a:srgbClr val="1F497D"/>
                </a:solidFill>
                <a:latin typeface="Calibri"/>
                <a:cs typeface="Calibri"/>
              </a:rPr>
              <a:t>OGP </a:t>
            </a:r>
            <a:r>
              <a:rPr lang="ru-RU" sz="3600" dirty="0" smtClean="0">
                <a:solidFill>
                  <a:srgbClr val="1F497D"/>
                </a:solidFill>
                <a:latin typeface="Calibri"/>
                <a:cs typeface="Calibri"/>
              </a:rPr>
              <a:t>может содействовать общественности</a:t>
            </a:r>
            <a:endParaRPr lang="en-US" sz="3600" dirty="0">
              <a:solidFill>
                <a:srgbClr val="1F497D"/>
              </a:solidFill>
              <a:latin typeface="Calibri"/>
              <a:cs typeface="Calibri"/>
            </a:endParaRPr>
          </a:p>
        </p:txBody>
      </p:sp>
      <p:grpSp>
        <p:nvGrpSpPr>
          <p:cNvPr id="6" name="Agrupar 5"/>
          <p:cNvGrpSpPr/>
          <p:nvPr/>
        </p:nvGrpSpPr>
        <p:grpSpPr>
          <a:xfrm>
            <a:off x="520877" y="1143000"/>
            <a:ext cx="791347" cy="817299"/>
            <a:chOff x="0" y="0"/>
            <a:chExt cx="570865" cy="571500"/>
          </a:xfrm>
        </p:grpSpPr>
        <p:sp>
          <p:nvSpPr>
            <p:cNvPr id="7" name="Elipse 2"/>
            <p:cNvSpPr/>
            <p:nvPr/>
          </p:nvSpPr>
          <p:spPr>
            <a:xfrm>
              <a:off x="0" y="0"/>
              <a:ext cx="570865" cy="5715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Cuadro de texto 3"/>
            <p:cNvSpPr txBox="1"/>
            <p:nvPr/>
          </p:nvSpPr>
          <p:spPr>
            <a:xfrm>
              <a:off x="114300" y="114300"/>
              <a:ext cx="343535" cy="3454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s-ES" sz="2000" b="1" dirty="0">
                  <a:effectLst/>
                  <a:latin typeface="Gill Sans"/>
                  <a:ea typeface="Calibri"/>
                  <a:cs typeface="Times New Roman"/>
                </a:rPr>
                <a:t>1</a:t>
              </a:r>
              <a:endParaRPr lang="en-US" dirty="0">
                <a:effectLst/>
                <a:ea typeface="Calibri"/>
                <a:cs typeface="Times New Roman"/>
              </a:endParaRPr>
            </a:p>
          </p:txBody>
        </p:sp>
      </p:grpSp>
      <p:grpSp>
        <p:nvGrpSpPr>
          <p:cNvPr id="21" name="Agrupar 5"/>
          <p:cNvGrpSpPr/>
          <p:nvPr/>
        </p:nvGrpSpPr>
        <p:grpSpPr>
          <a:xfrm>
            <a:off x="528793" y="2201678"/>
            <a:ext cx="791347" cy="817299"/>
            <a:chOff x="0" y="0"/>
            <a:chExt cx="570865" cy="571500"/>
          </a:xfrm>
        </p:grpSpPr>
        <p:sp>
          <p:nvSpPr>
            <p:cNvPr id="22" name="Elipse 2"/>
            <p:cNvSpPr/>
            <p:nvPr/>
          </p:nvSpPr>
          <p:spPr>
            <a:xfrm>
              <a:off x="0" y="0"/>
              <a:ext cx="570865" cy="5715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" name="Cuadro de texto 3"/>
            <p:cNvSpPr txBox="1"/>
            <p:nvPr/>
          </p:nvSpPr>
          <p:spPr>
            <a:xfrm>
              <a:off x="114300" y="114300"/>
              <a:ext cx="343535" cy="3454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s-ES" sz="2000" b="1" dirty="0">
                  <a:latin typeface="Gill Sans"/>
                  <a:ea typeface="Calibri"/>
                  <a:cs typeface="Times New Roman"/>
                </a:rPr>
                <a:t>2</a:t>
              </a:r>
              <a:endParaRPr lang="en-US" dirty="0">
                <a:effectLst/>
                <a:ea typeface="Calibri"/>
                <a:cs typeface="Times New Roman"/>
              </a:endParaRPr>
            </a:p>
          </p:txBody>
        </p:sp>
      </p:grpSp>
      <p:grpSp>
        <p:nvGrpSpPr>
          <p:cNvPr id="24" name="Agrupar 5"/>
          <p:cNvGrpSpPr/>
          <p:nvPr/>
        </p:nvGrpSpPr>
        <p:grpSpPr>
          <a:xfrm>
            <a:off x="554851" y="3297521"/>
            <a:ext cx="791347" cy="817299"/>
            <a:chOff x="0" y="0"/>
            <a:chExt cx="570865" cy="571500"/>
          </a:xfrm>
        </p:grpSpPr>
        <p:sp>
          <p:nvSpPr>
            <p:cNvPr id="25" name="Elipse 2"/>
            <p:cNvSpPr/>
            <p:nvPr/>
          </p:nvSpPr>
          <p:spPr>
            <a:xfrm>
              <a:off x="0" y="0"/>
              <a:ext cx="570865" cy="5715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" name="Cuadro de texto 3"/>
            <p:cNvSpPr txBox="1"/>
            <p:nvPr/>
          </p:nvSpPr>
          <p:spPr>
            <a:xfrm>
              <a:off x="114300" y="114300"/>
              <a:ext cx="343535" cy="3454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s-ES" sz="2000" b="1" dirty="0">
                  <a:latin typeface="Gill Sans"/>
                  <a:ea typeface="Calibri"/>
                  <a:cs typeface="Times New Roman"/>
                </a:rPr>
                <a:t>3</a:t>
              </a:r>
              <a:endParaRPr lang="en-US" dirty="0">
                <a:effectLst/>
                <a:ea typeface="Calibri"/>
                <a:cs typeface="Times New Roman"/>
              </a:endParaRPr>
            </a:p>
          </p:txBody>
        </p:sp>
      </p:grpSp>
      <p:grpSp>
        <p:nvGrpSpPr>
          <p:cNvPr id="27" name="Agrupar 5"/>
          <p:cNvGrpSpPr/>
          <p:nvPr/>
        </p:nvGrpSpPr>
        <p:grpSpPr>
          <a:xfrm>
            <a:off x="554851" y="4360673"/>
            <a:ext cx="791347" cy="817299"/>
            <a:chOff x="0" y="0"/>
            <a:chExt cx="570865" cy="571500"/>
          </a:xfrm>
        </p:grpSpPr>
        <p:sp>
          <p:nvSpPr>
            <p:cNvPr id="28" name="Elipse 2"/>
            <p:cNvSpPr/>
            <p:nvPr/>
          </p:nvSpPr>
          <p:spPr>
            <a:xfrm>
              <a:off x="0" y="0"/>
              <a:ext cx="570865" cy="5715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" name="Cuadro de texto 3"/>
            <p:cNvSpPr txBox="1"/>
            <p:nvPr/>
          </p:nvSpPr>
          <p:spPr>
            <a:xfrm>
              <a:off x="114300" y="114300"/>
              <a:ext cx="343535" cy="3454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s-ES" sz="2000" b="1" dirty="0">
                  <a:latin typeface="Gill Sans"/>
                  <a:ea typeface="Calibri"/>
                  <a:cs typeface="Times New Roman"/>
                </a:rPr>
                <a:t>4</a:t>
              </a:r>
              <a:endParaRPr lang="en-US" dirty="0">
                <a:effectLst/>
                <a:ea typeface="Calibri"/>
                <a:cs typeface="Times New Roman"/>
              </a:endParaRPr>
            </a:p>
          </p:txBody>
        </p:sp>
      </p:grpSp>
      <p:grpSp>
        <p:nvGrpSpPr>
          <p:cNvPr id="30" name="Agrupar 5"/>
          <p:cNvGrpSpPr/>
          <p:nvPr/>
        </p:nvGrpSpPr>
        <p:grpSpPr>
          <a:xfrm>
            <a:off x="554851" y="5423674"/>
            <a:ext cx="791347" cy="817299"/>
            <a:chOff x="0" y="0"/>
            <a:chExt cx="570865" cy="571500"/>
          </a:xfrm>
        </p:grpSpPr>
        <p:sp>
          <p:nvSpPr>
            <p:cNvPr id="31" name="Elipse 2"/>
            <p:cNvSpPr/>
            <p:nvPr/>
          </p:nvSpPr>
          <p:spPr>
            <a:xfrm>
              <a:off x="0" y="0"/>
              <a:ext cx="570865" cy="5715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" name="Cuadro de texto 3"/>
            <p:cNvSpPr txBox="1"/>
            <p:nvPr/>
          </p:nvSpPr>
          <p:spPr>
            <a:xfrm>
              <a:off x="114300" y="114300"/>
              <a:ext cx="343535" cy="3454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s-ES" sz="2000" b="1" dirty="0">
                  <a:latin typeface="Gill Sans"/>
                  <a:ea typeface="Calibri"/>
                  <a:cs typeface="Times New Roman"/>
                </a:rPr>
                <a:t>5</a:t>
              </a:r>
              <a:endParaRPr lang="en-US" dirty="0">
                <a:effectLst/>
                <a:ea typeface="Calibri"/>
                <a:cs typeface="Times New Roman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651000" y="2346822"/>
            <a:ext cx="72752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Возможности для улучшения общественного участия</a:t>
            </a:r>
            <a:endParaRPr lang="en-US" sz="2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651000" y="1207504"/>
            <a:ext cx="72752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Гарантированный форум для диалога с правительством</a:t>
            </a:r>
            <a:endParaRPr lang="en-US" sz="28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1767114" y="3333800"/>
            <a:ext cx="72752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Подотчетность</a:t>
            </a:r>
            <a:r>
              <a:rPr lang="en-US" sz="2800" b="1" dirty="0" smtClean="0"/>
              <a:t>: </a:t>
            </a:r>
            <a:r>
              <a:rPr lang="ru-RU" sz="2800" b="1" dirty="0" smtClean="0"/>
              <a:t>Политика независимого контроля и реагирования</a:t>
            </a:r>
            <a:endParaRPr lang="en-US" sz="28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1759858" y="4555926"/>
            <a:ext cx="7275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Контекстная управляемость и динамичность</a:t>
            </a:r>
            <a:endParaRPr lang="en-US" sz="28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1767114" y="5557926"/>
            <a:ext cx="7275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Сетевой и международный охват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3556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A4CD-7183-7D4D-BC08-098EC7ED0B3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21168"/>
            <a:ext cx="9162641" cy="4386913"/>
          </a:xfrm>
        </p:spPr>
      </p:pic>
      <p:sp>
        <p:nvSpPr>
          <p:cNvPr id="7" name="Rectangle 6"/>
          <p:cNvSpPr/>
          <p:nvPr/>
        </p:nvSpPr>
        <p:spPr>
          <a:xfrm>
            <a:off x="0" y="0"/>
            <a:ext cx="9162641" cy="249310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0934" y="169724"/>
            <a:ext cx="8800186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4400" dirty="0" smtClean="0">
                <a:solidFill>
                  <a:schemeClr val="bg1"/>
                </a:solidFill>
                <a:latin typeface="Calibri"/>
                <a:ea typeface="Avenir Book" charset="0"/>
                <a:cs typeface="Calibri"/>
              </a:rPr>
              <a:t>Стартовало в </a:t>
            </a:r>
            <a:r>
              <a:rPr lang="en-US" sz="4400" dirty="0" smtClean="0">
                <a:solidFill>
                  <a:srgbClr val="FFFFFF"/>
                </a:solidFill>
                <a:latin typeface="Calibri"/>
                <a:ea typeface="Avenir Book" charset="0"/>
                <a:cs typeface="Calibri"/>
              </a:rPr>
              <a:t>2011</a:t>
            </a:r>
            <a:r>
              <a:rPr lang="ru-RU" sz="4400" dirty="0" smtClean="0">
                <a:solidFill>
                  <a:srgbClr val="FFFFFF"/>
                </a:solidFill>
                <a:latin typeface="Calibri"/>
                <a:ea typeface="Avenir Book" charset="0"/>
                <a:cs typeface="Calibri"/>
              </a:rPr>
              <a:t> году</a:t>
            </a:r>
            <a:endParaRPr lang="en-US" sz="4400" dirty="0" smtClean="0">
              <a:solidFill>
                <a:srgbClr val="FFFFFF"/>
              </a:solidFill>
              <a:latin typeface="Calibri"/>
              <a:ea typeface="Avenir Book" charset="0"/>
              <a:cs typeface="Calibri"/>
            </a:endParaRPr>
          </a:p>
          <a:p>
            <a:pPr>
              <a:spcAft>
                <a:spcPts val="1200"/>
              </a:spcAft>
            </a:pPr>
            <a:r>
              <a:rPr lang="ru-RU" sz="2300" dirty="0" smtClean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Многосторонняя международная платформа</a:t>
            </a:r>
            <a:endParaRPr lang="en-US" sz="2300" dirty="0" smtClean="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>
              <a:spcAft>
                <a:spcPts val="1200"/>
              </a:spcAft>
            </a:pPr>
            <a:r>
              <a:rPr lang="ru-RU" sz="2300" dirty="0" smtClean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Повышает открытость и подотчетность правительств, помогая им лучше реагировать на нужды граждан</a:t>
            </a:r>
            <a:endParaRPr lang="en-US" sz="2300" dirty="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>
              <a:spcAft>
                <a:spcPts val="1200"/>
              </a:spcAft>
            </a:pPr>
            <a:r>
              <a:rPr lang="ru-RU" sz="2300" dirty="0" smtClean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Под руководством Координационного комитета в составе представителей правительств и гражданского общества</a:t>
            </a:r>
            <a:endParaRPr lang="en-US" sz="2300" dirty="0" smtClean="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>
              <a:spcAft>
                <a:spcPts val="1200"/>
              </a:spcAft>
            </a:pPr>
            <a:r>
              <a:rPr lang="ru-RU" sz="2300" dirty="0" smtClean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Правительства и гражданское общество совместно разрабатывают и проводят в жизнь масштабные реформы по программе «Открытое правительство»</a:t>
            </a:r>
            <a:endParaRPr lang="en-US" sz="2400" dirty="0" smtClean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99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hape 138"/>
          <p:cNvPicPr preferRelativeResize="0"/>
          <p:nvPr/>
        </p:nvPicPr>
        <p:blipFill rotWithShape="1">
          <a:blip r:embed="rId3">
            <a:alphaModFix/>
          </a:blip>
          <a:srcRect l="30586" t="22662" r="30455" b="25859"/>
          <a:stretch/>
        </p:blipFill>
        <p:spPr>
          <a:xfrm>
            <a:off x="210269" y="1561974"/>
            <a:ext cx="1106468" cy="102702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39"/>
          <p:cNvSpPr txBox="1"/>
          <p:nvPr/>
        </p:nvSpPr>
        <p:spPr>
          <a:xfrm>
            <a:off x="1316737" y="1276072"/>
            <a:ext cx="7814821" cy="17621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400" b="1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Равноправное партнерство между правительством и гражданским обществом</a:t>
            </a:r>
            <a:endParaRPr lang="en-US" sz="2400" b="1" i="0" u="none" strike="noStrike" cap="none" baseline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3038" lvl="0" indent="-173038"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Гражданское общество получает платформу для озвучивания своих запросов и </a:t>
            </a:r>
            <a:r>
              <a:rPr lang="ru-RU" sz="20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формирования приоритетов вместе с правительством 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3038" marR="0" lvl="0" indent="-173038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Общая ответственность за то, чтобы это партнерство работало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Shape 140"/>
          <p:cNvPicPr preferRelativeResize="0"/>
          <p:nvPr/>
        </p:nvPicPr>
        <p:blipFill rotWithShape="1">
          <a:blip r:embed="rId4">
            <a:alphaModFix/>
          </a:blip>
          <a:srcRect l="29448" t="23135" r="28333" b="23017"/>
          <a:stretch/>
        </p:blipFill>
        <p:spPr>
          <a:xfrm>
            <a:off x="210270" y="3621023"/>
            <a:ext cx="1106466" cy="10607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41"/>
          <p:cNvSpPr txBox="1"/>
          <p:nvPr/>
        </p:nvSpPr>
        <p:spPr>
          <a:xfrm>
            <a:off x="1492303" y="3430828"/>
            <a:ext cx="7639256" cy="158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400" b="1" i="0" u="none" strike="noStrike" cap="none" baseline="0" dirty="0" smtClean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Направлено на практическое осуществление</a:t>
            </a:r>
            <a:endParaRPr lang="en-US" sz="2400" b="1" i="0" u="none" strike="noStrike" cap="none" baseline="0" dirty="0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3038" marR="0" lvl="0" indent="-173038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Страны формулируют конкретные, амбициозные обязательства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3038" marR="0" lvl="0" indent="-173038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Разные стартовые позиции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разные приоритеты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но страны обязуются непрерывно улучшать положение дел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Shape 143"/>
          <p:cNvSpPr txBox="1"/>
          <p:nvPr/>
        </p:nvSpPr>
        <p:spPr>
          <a:xfrm>
            <a:off x="210269" y="90715"/>
            <a:ext cx="8678862" cy="1019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ru-RU" sz="440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Уникальная модель</a:t>
            </a:r>
            <a:endParaRPr lang="en-US" sz="440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" name="Shape 144"/>
          <p:cNvCxnSpPr/>
          <p:nvPr/>
        </p:nvCxnSpPr>
        <p:spPr>
          <a:xfrm>
            <a:off x="732252" y="3038192"/>
            <a:ext cx="758951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9" name="Shape 145"/>
          <p:cNvCxnSpPr/>
          <p:nvPr/>
        </p:nvCxnSpPr>
        <p:spPr>
          <a:xfrm>
            <a:off x="732252" y="5017028"/>
            <a:ext cx="758951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20" name="Shape 146"/>
          <p:cNvSpPr/>
          <p:nvPr/>
        </p:nvSpPr>
        <p:spPr>
          <a:xfrm>
            <a:off x="1492302" y="5209488"/>
            <a:ext cx="7396829" cy="121045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100000"/>
            </a:pPr>
            <a:r>
              <a:rPr lang="ru-RU" sz="2400" b="1" dirty="0" smtClean="0">
                <a:solidFill>
                  <a:srgbClr val="4491D6"/>
                </a:solidFill>
                <a:ea typeface="Calibri"/>
                <a:cs typeface="Calibri"/>
                <a:sym typeface="Calibri"/>
              </a:rPr>
              <a:t>Объективный и независимый мониторинг</a:t>
            </a:r>
            <a:endParaRPr lang="en-US" sz="2400" b="1" dirty="0">
              <a:solidFill>
                <a:srgbClr val="4491D6"/>
              </a:solidFill>
              <a:ea typeface="Calibri"/>
              <a:cs typeface="Calibri"/>
              <a:sym typeface="Calibri"/>
            </a:endParaRPr>
          </a:p>
          <a:p>
            <a:pPr marL="173038" marR="0" lvl="0" indent="-173038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Подлежит независимому мониторингу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3038" marR="0" lvl="0" indent="-173038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Все данные о достигнутом страной прогрессе находятся в широком доступе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Shape 1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0271" y="5209488"/>
            <a:ext cx="1106466" cy="9800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931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60511" y="188640"/>
            <a:ext cx="402302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ln w="10541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mbria" pitchFamily="18" charset="0"/>
                <a:ea typeface="+mn-ea"/>
                <a:cs typeface="+mn-cs"/>
              </a:rPr>
              <a:t>Цели создания </a:t>
            </a:r>
            <a:r>
              <a:rPr lang="en-US" sz="3200" b="1" dirty="0">
                <a:ln w="10541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mbria" pitchFamily="18" charset="0"/>
                <a:ea typeface="+mn-ea"/>
                <a:cs typeface="+mn-cs"/>
              </a:rPr>
              <a:t>OGP</a:t>
            </a:r>
            <a:endParaRPr lang="ru-RU" sz="3200" b="1" dirty="0">
              <a:ln w="10541" cmpd="sng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ea typeface="+mn-ea"/>
              <a:cs typeface="+mn-cs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11978987"/>
              </p:ext>
            </p:extLst>
          </p:nvPr>
        </p:nvGraphicFramePr>
        <p:xfrm>
          <a:off x="1" y="836712"/>
          <a:ext cx="9143999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16197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64524F-4FFD-46EB-8DB9-61CD80FBD3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8B64524F-4FFD-46EB-8DB9-61CD80FBD3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577D2F-0406-4195-A1CE-694BF877A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A1577D2F-0406-4195-A1CE-694BF877A3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6286B4-4FDB-4264-AC3F-4A25BF2598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716286B4-4FDB-4264-AC3F-4A25BF2598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894C39-9633-45A7-9A7F-5181D8FD17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graphicEl>
                                              <a:dgm id="{41894C39-9633-45A7-9A7F-5181D8FD17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EF8095-C810-4D2D-8343-DE6935D88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35EF8095-C810-4D2D-8343-DE6935D880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E0160A-0733-42CD-A9CE-1354062F3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90E0160A-0733-42CD-A9CE-1354062F38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E591D6-FBE5-48DB-B38C-02492DEECB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09E591D6-FBE5-48DB-B38C-02492DEECB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261686-5529-4C3A-B5F3-72A95CDFF6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EB261686-5529-4C3A-B5F3-72A95CDFF6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43597F-6557-481D-AEFA-D5265B947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7243597F-6557-481D-AEFA-D5265B9472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46373" y="188640"/>
            <a:ext cx="665130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>
                <a:ln w="10541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mbria" pitchFamily="18" charset="0"/>
                <a:ea typeface="+mn-ea"/>
                <a:cs typeface="+mn-cs"/>
              </a:rPr>
              <a:t>Пять основных задач </a:t>
            </a:r>
            <a:r>
              <a:rPr lang="en-US" sz="4000" b="1" dirty="0">
                <a:ln w="10541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mbria" pitchFamily="18" charset="0"/>
                <a:ea typeface="+mn-ea"/>
                <a:cs typeface="+mn-cs"/>
              </a:rPr>
              <a:t>OGP</a:t>
            </a:r>
            <a:r>
              <a:rPr lang="ru-RU" sz="4000" b="1" dirty="0">
                <a:ln w="10541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mbria" pitchFamily="18" charset="0"/>
                <a:ea typeface="+mn-ea"/>
                <a:cs typeface="+mn-cs"/>
              </a:rPr>
              <a:t> </a:t>
            </a:r>
            <a:endParaRPr lang="ru-RU" sz="4000" b="1" dirty="0">
              <a:ln w="10541" cmpd="sng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ea typeface="+mn-ea"/>
              <a:cs typeface="+mn-cs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1052736"/>
          <a:ext cx="91440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032932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1A2073-D1EE-4797-B8DC-EBD71CE25A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001A2073-D1EE-4797-B8DC-EBD71CE25A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90B111-C7F8-49B6-AE2A-1EC8880C5F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6C90B111-C7F8-49B6-AE2A-1EC8880C5F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AA6163-8DB3-4B39-A5F0-62B37147A2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D0AA6163-8DB3-4B39-A5F0-62B37147A2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17D7EF-4DB6-4935-B191-B7CB8B247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9917D7EF-4DB6-4935-B191-B7CB8B2470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5C86F3-2C49-4FC9-B882-CA50ACD66A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385C86F3-2C49-4FC9-B882-CA50ACD66A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E8CA29-0766-476C-B0B2-4509929F5A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74E8CA29-0766-476C-B0B2-4509929F5A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1024F4-9F9C-47D9-A8C7-204A91CC32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591024F4-9F9C-47D9-A8C7-204A91CC32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E7B583-B68F-428E-B154-467C12CBE4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81E7B583-B68F-428E-B154-467C12CBE4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C7EFB6-5B68-4232-BA46-05CB59BC3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63C7EFB6-5B68-4232-BA46-05CB59BC39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Название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0" lang="en-US" sz="4100">
                <a:latin typeface="Calibri" charset="0"/>
              </a:rPr>
              <a:t>Принципы </a:t>
            </a:r>
            <a:r>
              <a:rPr kumimoji="0" lang="ru-RU" sz="4100">
                <a:latin typeface="Calibri" charset="0"/>
              </a:rPr>
              <a:t>Открытого Правительства</a:t>
            </a:r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kumimoji="0" lang="en-US" sz="2100" b="1" dirty="0" err="1">
                <a:latin typeface="Constantia" charset="0"/>
              </a:rPr>
              <a:t>Прозрачность</a:t>
            </a:r>
            <a:r>
              <a:rPr kumimoji="0" lang="en-US" sz="2100" b="1" dirty="0">
                <a:latin typeface="Constantia" charset="0"/>
              </a:rPr>
              <a:t>:</a:t>
            </a:r>
            <a:r>
              <a:rPr kumimoji="0" lang="en-US" sz="2100" dirty="0">
                <a:latin typeface="Constantia" charset="0"/>
              </a:rPr>
              <a:t> </a:t>
            </a:r>
            <a:r>
              <a:rPr kumimoji="0" lang="en-US" sz="2100" dirty="0" err="1">
                <a:latin typeface="Constantia" charset="0"/>
              </a:rPr>
              <a:t>информация</a:t>
            </a:r>
            <a:r>
              <a:rPr kumimoji="0" lang="en-US" sz="2100" dirty="0">
                <a:latin typeface="Constantia" charset="0"/>
              </a:rPr>
              <a:t> </a:t>
            </a:r>
            <a:r>
              <a:rPr kumimoji="0" lang="ru-RU" sz="2100" dirty="0">
                <a:latin typeface="Constantia" charset="0"/>
              </a:rPr>
              <a:t>о работе </a:t>
            </a:r>
            <a:r>
              <a:rPr kumimoji="0" lang="en-US" sz="2100" dirty="0" err="1">
                <a:latin typeface="Constantia" charset="0"/>
              </a:rPr>
              <a:t>государственн</a:t>
            </a:r>
            <a:r>
              <a:rPr kumimoji="0" lang="ru-RU" sz="2100" dirty="0" err="1">
                <a:latin typeface="Constantia" charset="0"/>
              </a:rPr>
              <a:t>ых</a:t>
            </a:r>
            <a:r>
              <a:rPr kumimoji="0" lang="ru-RU" sz="2100" dirty="0">
                <a:latin typeface="Constantia" charset="0"/>
              </a:rPr>
              <a:t> органов </a:t>
            </a:r>
            <a:r>
              <a:rPr kumimoji="0" lang="en-US" sz="2100" dirty="0">
                <a:latin typeface="Constantia" charset="0"/>
              </a:rPr>
              <a:t>(</a:t>
            </a:r>
            <a:r>
              <a:rPr kumimoji="0" lang="en-US" sz="2100" dirty="0" err="1">
                <a:latin typeface="Constantia" charset="0"/>
              </a:rPr>
              <a:t>в</a:t>
            </a:r>
            <a:r>
              <a:rPr kumimoji="0" lang="en-US" sz="2100" dirty="0">
                <a:latin typeface="Constantia" charset="0"/>
              </a:rPr>
              <a:t> </a:t>
            </a:r>
            <a:r>
              <a:rPr kumimoji="0" lang="en-US" sz="2100" dirty="0" err="1">
                <a:latin typeface="Constantia" charset="0"/>
              </a:rPr>
              <a:t>том</a:t>
            </a:r>
            <a:r>
              <a:rPr kumimoji="0" lang="en-US" sz="2100" dirty="0">
                <a:latin typeface="Constantia" charset="0"/>
              </a:rPr>
              <a:t> </a:t>
            </a:r>
            <a:r>
              <a:rPr kumimoji="0" lang="en-US" sz="2100" dirty="0" err="1">
                <a:latin typeface="Constantia" charset="0"/>
              </a:rPr>
              <a:t>числе</a:t>
            </a:r>
            <a:r>
              <a:rPr kumimoji="0" lang="en-US" sz="2100" dirty="0">
                <a:latin typeface="Constantia" charset="0"/>
              </a:rPr>
              <a:t> </a:t>
            </a:r>
            <a:r>
              <a:rPr kumimoji="0" lang="en-US" sz="2100" dirty="0" err="1">
                <a:latin typeface="Constantia" charset="0"/>
              </a:rPr>
              <a:t>о</a:t>
            </a:r>
            <a:r>
              <a:rPr kumimoji="0" lang="en-US" sz="2100" dirty="0">
                <a:latin typeface="Constantia" charset="0"/>
              </a:rPr>
              <a:t> </a:t>
            </a:r>
            <a:r>
              <a:rPr kumimoji="0" lang="en-US" sz="2100" dirty="0" err="1">
                <a:latin typeface="Constantia" charset="0"/>
              </a:rPr>
              <a:t>деятельности</a:t>
            </a:r>
            <a:r>
              <a:rPr kumimoji="0" lang="en-US" sz="2100" dirty="0">
                <a:latin typeface="Constantia" charset="0"/>
              </a:rPr>
              <a:t> </a:t>
            </a:r>
            <a:r>
              <a:rPr kumimoji="0" lang="en-US" sz="2100" dirty="0" err="1">
                <a:latin typeface="Constantia" charset="0"/>
              </a:rPr>
              <a:t>и</a:t>
            </a:r>
            <a:r>
              <a:rPr kumimoji="0" lang="en-US" sz="2100" dirty="0">
                <a:latin typeface="Constantia" charset="0"/>
              </a:rPr>
              <a:t> </a:t>
            </a:r>
            <a:r>
              <a:rPr kumimoji="0" lang="en-US" sz="2100" dirty="0" err="1">
                <a:latin typeface="Constantia" charset="0"/>
              </a:rPr>
              <a:t>решениях</a:t>
            </a:r>
            <a:r>
              <a:rPr kumimoji="0" lang="en-US" sz="2100" dirty="0">
                <a:latin typeface="Constantia" charset="0"/>
              </a:rPr>
              <a:t>) </a:t>
            </a:r>
            <a:r>
              <a:rPr kumimoji="0" lang="en-US" sz="2100" dirty="0" err="1">
                <a:latin typeface="Constantia" charset="0"/>
              </a:rPr>
              <a:t>является</a:t>
            </a:r>
            <a:r>
              <a:rPr kumimoji="0" lang="en-US" sz="2100" dirty="0">
                <a:latin typeface="Constantia" charset="0"/>
              </a:rPr>
              <a:t> </a:t>
            </a:r>
            <a:r>
              <a:rPr kumimoji="0" lang="en-US" sz="2100" dirty="0" err="1">
                <a:latin typeface="Constantia" charset="0"/>
              </a:rPr>
              <a:t>открытой</a:t>
            </a:r>
            <a:r>
              <a:rPr kumimoji="0" lang="en-US" sz="2100" dirty="0">
                <a:latin typeface="Constantia" charset="0"/>
              </a:rPr>
              <a:t>, </a:t>
            </a:r>
            <a:r>
              <a:rPr kumimoji="0" lang="en-US" sz="2100" dirty="0" err="1">
                <a:latin typeface="Constantia" charset="0"/>
              </a:rPr>
              <a:t>всеобъемлющей</a:t>
            </a:r>
            <a:r>
              <a:rPr kumimoji="0" lang="en-US" sz="2100" dirty="0">
                <a:latin typeface="Constantia" charset="0"/>
              </a:rPr>
              <a:t>, </a:t>
            </a:r>
            <a:r>
              <a:rPr kumimoji="0" lang="en-US" sz="2100" dirty="0" err="1">
                <a:latin typeface="Constantia" charset="0"/>
              </a:rPr>
              <a:t>своевременной</a:t>
            </a:r>
            <a:r>
              <a:rPr kumimoji="0" lang="en-US" sz="2100" dirty="0">
                <a:latin typeface="Constantia" charset="0"/>
              </a:rPr>
              <a:t>, </a:t>
            </a:r>
            <a:r>
              <a:rPr kumimoji="0" lang="en-US" sz="2100" dirty="0" err="1">
                <a:latin typeface="Constantia" charset="0"/>
              </a:rPr>
              <a:t>свободно</a:t>
            </a:r>
            <a:r>
              <a:rPr kumimoji="0" lang="en-US" sz="2100" dirty="0">
                <a:latin typeface="Constantia" charset="0"/>
              </a:rPr>
              <a:t> </a:t>
            </a:r>
            <a:r>
              <a:rPr kumimoji="0" lang="en-US" sz="2100" dirty="0" err="1">
                <a:latin typeface="Constantia" charset="0"/>
              </a:rPr>
              <a:t>доступн</a:t>
            </a:r>
            <a:r>
              <a:rPr kumimoji="0" lang="ru-RU" sz="2100" dirty="0">
                <a:latin typeface="Constantia" charset="0"/>
              </a:rPr>
              <a:t>ой</a:t>
            </a:r>
            <a:r>
              <a:rPr kumimoji="0" lang="en-US" sz="2100" dirty="0">
                <a:latin typeface="Constantia" charset="0"/>
              </a:rPr>
              <a:t> </a:t>
            </a:r>
            <a:r>
              <a:rPr kumimoji="0" lang="en-US" sz="2100" dirty="0" err="1">
                <a:latin typeface="Constantia" charset="0"/>
              </a:rPr>
              <a:t>для</a:t>
            </a:r>
            <a:r>
              <a:rPr kumimoji="0" lang="en-US" sz="2100" dirty="0">
                <a:latin typeface="Constantia" charset="0"/>
              </a:rPr>
              <a:t> </a:t>
            </a:r>
            <a:r>
              <a:rPr kumimoji="0" lang="en-US" sz="2100" dirty="0" err="1">
                <a:latin typeface="Constantia" charset="0"/>
              </a:rPr>
              <a:t>общественности</a:t>
            </a:r>
            <a:r>
              <a:rPr kumimoji="0" lang="en-US" sz="2100" dirty="0">
                <a:latin typeface="Constantia" charset="0"/>
              </a:rPr>
              <a:t>, </a:t>
            </a:r>
            <a:r>
              <a:rPr kumimoji="0" lang="en-US" sz="2100" dirty="0" err="1">
                <a:latin typeface="Constantia" charset="0"/>
              </a:rPr>
              <a:t>и</a:t>
            </a:r>
            <a:r>
              <a:rPr kumimoji="0" lang="en-US" sz="2100" dirty="0">
                <a:latin typeface="Constantia" charset="0"/>
              </a:rPr>
              <a:t> </a:t>
            </a:r>
            <a:r>
              <a:rPr kumimoji="0" lang="en-US" sz="2100" dirty="0" err="1">
                <a:latin typeface="Constantia" charset="0"/>
              </a:rPr>
              <a:t>отвечает</a:t>
            </a:r>
            <a:r>
              <a:rPr kumimoji="0" lang="en-US" sz="2100" dirty="0">
                <a:latin typeface="Constantia" charset="0"/>
              </a:rPr>
              <a:t> </a:t>
            </a:r>
            <a:r>
              <a:rPr kumimoji="0" lang="en-US" sz="2100" dirty="0" err="1">
                <a:latin typeface="Constantia" charset="0"/>
              </a:rPr>
              <a:t>основным</a:t>
            </a:r>
            <a:r>
              <a:rPr kumimoji="0" lang="en-US" sz="2100" dirty="0">
                <a:latin typeface="Constantia" charset="0"/>
              </a:rPr>
              <a:t> </a:t>
            </a:r>
            <a:r>
              <a:rPr kumimoji="0" lang="en-US" sz="2100" dirty="0" err="1">
                <a:latin typeface="Constantia" charset="0"/>
              </a:rPr>
              <a:t>стандартам</a:t>
            </a:r>
            <a:r>
              <a:rPr kumimoji="0" lang="en-US" sz="2100" dirty="0">
                <a:latin typeface="Constantia" charset="0"/>
              </a:rPr>
              <a:t> </a:t>
            </a:r>
            <a:r>
              <a:rPr kumimoji="0" lang="en-US" sz="2100" dirty="0" err="1">
                <a:latin typeface="Constantia" charset="0"/>
              </a:rPr>
              <a:t>открытых</a:t>
            </a:r>
            <a:r>
              <a:rPr kumimoji="0" lang="en-US" sz="2100" dirty="0">
                <a:latin typeface="Constantia" charset="0"/>
              </a:rPr>
              <a:t> </a:t>
            </a:r>
            <a:r>
              <a:rPr kumimoji="0" lang="en-US" sz="2100" dirty="0" err="1" smtClean="0">
                <a:latin typeface="Constantia" charset="0"/>
              </a:rPr>
              <a:t>данных</a:t>
            </a:r>
            <a:r>
              <a:rPr lang="en-US" sz="2100" dirty="0">
                <a:latin typeface="Constantia" charset="0"/>
              </a:rPr>
              <a:t>.</a:t>
            </a:r>
            <a:endParaRPr kumimoji="0" lang="ru-RU" sz="2100" dirty="0">
              <a:latin typeface="Constantia" charset="0"/>
            </a:endParaRPr>
          </a:p>
          <a:p>
            <a:pPr>
              <a:lnSpc>
                <a:spcPct val="70000"/>
              </a:lnSpc>
            </a:pPr>
            <a:endParaRPr kumimoji="0" lang="en-US" sz="2100" dirty="0">
              <a:latin typeface="Constantia" charset="0"/>
            </a:endParaRPr>
          </a:p>
          <a:p>
            <a:pPr>
              <a:lnSpc>
                <a:spcPct val="70000"/>
              </a:lnSpc>
            </a:pPr>
            <a:r>
              <a:rPr kumimoji="0" lang="en-US" sz="2100" b="1" dirty="0" err="1">
                <a:latin typeface="Constantia" charset="0"/>
              </a:rPr>
              <a:t>Участие</a:t>
            </a:r>
            <a:r>
              <a:rPr kumimoji="0" lang="en-US" sz="2100" b="1" dirty="0">
                <a:latin typeface="Constantia" charset="0"/>
              </a:rPr>
              <a:t> </a:t>
            </a:r>
            <a:r>
              <a:rPr kumimoji="0" lang="en-US" sz="2100" b="1" dirty="0" err="1">
                <a:latin typeface="Constantia" charset="0"/>
              </a:rPr>
              <a:t>граждан</a:t>
            </a:r>
            <a:r>
              <a:rPr kumimoji="0" lang="en-US" sz="2100" b="1" dirty="0">
                <a:latin typeface="Constantia" charset="0"/>
              </a:rPr>
              <a:t>:</a:t>
            </a:r>
            <a:r>
              <a:rPr kumimoji="0" lang="en-US" sz="2100" dirty="0">
                <a:latin typeface="Constantia" charset="0"/>
              </a:rPr>
              <a:t> </a:t>
            </a:r>
            <a:r>
              <a:rPr kumimoji="0" lang="en-US" sz="2100" dirty="0" err="1">
                <a:latin typeface="Constantia" charset="0"/>
              </a:rPr>
              <a:t>Правительства</a:t>
            </a:r>
            <a:r>
              <a:rPr kumimoji="0" lang="en-US" sz="2100" dirty="0">
                <a:latin typeface="Constantia" charset="0"/>
              </a:rPr>
              <a:t> </a:t>
            </a:r>
            <a:r>
              <a:rPr kumimoji="0" lang="en-US" sz="2100" dirty="0" err="1">
                <a:latin typeface="Constantia" charset="0"/>
              </a:rPr>
              <a:t>стремятся</a:t>
            </a:r>
            <a:r>
              <a:rPr kumimoji="0" lang="en-US" sz="2100" dirty="0">
                <a:latin typeface="Constantia" charset="0"/>
              </a:rPr>
              <a:t> </a:t>
            </a:r>
            <a:r>
              <a:rPr kumimoji="0" lang="en-US" sz="2100" dirty="0" err="1">
                <a:latin typeface="Constantia" charset="0"/>
              </a:rPr>
              <a:t>мобилизовать</a:t>
            </a:r>
            <a:r>
              <a:rPr kumimoji="0" lang="en-US" sz="2100" dirty="0">
                <a:latin typeface="Constantia" charset="0"/>
              </a:rPr>
              <a:t> </a:t>
            </a:r>
            <a:r>
              <a:rPr kumimoji="0" lang="en-US" sz="2100" dirty="0" err="1">
                <a:latin typeface="Constantia" charset="0"/>
              </a:rPr>
              <a:t>граждан</a:t>
            </a:r>
            <a:r>
              <a:rPr kumimoji="0" lang="en-US" sz="2100" dirty="0">
                <a:latin typeface="Constantia" charset="0"/>
              </a:rPr>
              <a:t> </a:t>
            </a:r>
            <a:r>
              <a:rPr kumimoji="0" lang="en-US" sz="2100" dirty="0" err="1">
                <a:latin typeface="Constantia" charset="0"/>
              </a:rPr>
              <a:t>к</a:t>
            </a:r>
            <a:r>
              <a:rPr kumimoji="0" lang="en-US" sz="2100" dirty="0">
                <a:latin typeface="Constantia" charset="0"/>
              </a:rPr>
              <a:t> </a:t>
            </a:r>
            <a:r>
              <a:rPr kumimoji="0" lang="en-US" sz="2100" dirty="0" err="1">
                <a:latin typeface="Constantia" charset="0"/>
              </a:rPr>
              <a:t>участию</a:t>
            </a:r>
            <a:r>
              <a:rPr kumimoji="0" lang="en-US" sz="2100" dirty="0">
                <a:latin typeface="Constantia" charset="0"/>
              </a:rPr>
              <a:t> </a:t>
            </a:r>
            <a:r>
              <a:rPr kumimoji="0" lang="en-US" sz="2100" dirty="0" err="1">
                <a:latin typeface="Constantia" charset="0"/>
              </a:rPr>
              <a:t>в</a:t>
            </a:r>
            <a:r>
              <a:rPr kumimoji="0" lang="en-US" sz="2100" dirty="0">
                <a:latin typeface="Constantia" charset="0"/>
              </a:rPr>
              <a:t> </a:t>
            </a:r>
            <a:r>
              <a:rPr kumimoji="0" lang="en-US" sz="2100" dirty="0" err="1">
                <a:latin typeface="Constantia" charset="0"/>
              </a:rPr>
              <a:t>общественных</a:t>
            </a:r>
            <a:r>
              <a:rPr kumimoji="0" lang="en-US" sz="2100" dirty="0">
                <a:latin typeface="Constantia" charset="0"/>
              </a:rPr>
              <a:t> </a:t>
            </a:r>
            <a:r>
              <a:rPr kumimoji="0" lang="en-US" sz="2100" dirty="0" err="1">
                <a:latin typeface="Constantia" charset="0"/>
              </a:rPr>
              <a:t>дебатах</a:t>
            </a:r>
            <a:r>
              <a:rPr kumimoji="0" lang="en-US" sz="2100" dirty="0">
                <a:latin typeface="Constantia" charset="0"/>
              </a:rPr>
              <a:t>, </a:t>
            </a:r>
            <a:r>
              <a:rPr kumimoji="0" lang="en-US" sz="2100" dirty="0" err="1">
                <a:latin typeface="Constantia" charset="0"/>
              </a:rPr>
              <a:t>обеспечивают</a:t>
            </a:r>
            <a:r>
              <a:rPr kumimoji="0" lang="en-US" sz="2100" dirty="0">
                <a:latin typeface="Constantia" charset="0"/>
              </a:rPr>
              <a:t> </a:t>
            </a:r>
            <a:r>
              <a:rPr kumimoji="0" lang="en-US" sz="2100" dirty="0" err="1">
                <a:latin typeface="Constantia" charset="0"/>
              </a:rPr>
              <a:t>возможность</a:t>
            </a:r>
            <a:r>
              <a:rPr kumimoji="0" lang="en-US" sz="2100" dirty="0">
                <a:latin typeface="Constantia" charset="0"/>
              </a:rPr>
              <a:t> </a:t>
            </a:r>
            <a:r>
              <a:rPr kumimoji="0" lang="ru-RU" sz="2100" dirty="0">
                <a:latin typeface="Constantia" charset="0"/>
              </a:rPr>
              <a:t>внесения гражданами </a:t>
            </a:r>
            <a:r>
              <a:rPr kumimoji="0" lang="en-US" sz="2100" dirty="0" err="1">
                <a:latin typeface="Constantia" charset="0"/>
              </a:rPr>
              <a:t>вклад</a:t>
            </a:r>
            <a:r>
              <a:rPr kumimoji="0" lang="ru-RU" sz="2100" dirty="0">
                <a:latin typeface="Constantia" charset="0"/>
              </a:rPr>
              <a:t>а</a:t>
            </a:r>
            <a:r>
              <a:rPr kumimoji="0" lang="en-US" sz="2100" dirty="0">
                <a:latin typeface="Constantia" charset="0"/>
              </a:rPr>
              <a:t> </a:t>
            </a:r>
            <a:r>
              <a:rPr kumimoji="0" lang="en-US" sz="2100" dirty="0" err="1">
                <a:latin typeface="Constantia" charset="0"/>
              </a:rPr>
              <a:t>в</a:t>
            </a:r>
            <a:r>
              <a:rPr kumimoji="0" lang="en-US" sz="2100" dirty="0">
                <a:latin typeface="Constantia" charset="0"/>
              </a:rPr>
              <a:t> </a:t>
            </a:r>
            <a:r>
              <a:rPr kumimoji="0" lang="en-US" sz="2100" dirty="0" err="1">
                <a:latin typeface="Constantia" charset="0"/>
              </a:rPr>
              <a:t>принимаемые</a:t>
            </a:r>
            <a:r>
              <a:rPr kumimoji="0" lang="en-US" sz="2100" dirty="0">
                <a:latin typeface="Constantia" charset="0"/>
              </a:rPr>
              <a:t> </a:t>
            </a:r>
            <a:r>
              <a:rPr kumimoji="0" lang="en-US" sz="2100" dirty="0" err="1">
                <a:latin typeface="Constantia" charset="0"/>
              </a:rPr>
              <a:t>решения</a:t>
            </a:r>
            <a:r>
              <a:rPr kumimoji="0" lang="ru-RU" sz="2100" dirty="0">
                <a:latin typeface="Constantia" charset="0"/>
              </a:rPr>
              <a:t> государственными органами</a:t>
            </a:r>
            <a:r>
              <a:rPr kumimoji="0" lang="en-US" sz="2100" dirty="0">
                <a:latin typeface="Constantia" charset="0"/>
              </a:rPr>
              <a:t>, </a:t>
            </a:r>
            <a:r>
              <a:rPr kumimoji="0" lang="en-US" sz="2100" dirty="0" err="1">
                <a:latin typeface="Constantia" charset="0"/>
              </a:rPr>
              <a:t>которые</a:t>
            </a:r>
            <a:r>
              <a:rPr kumimoji="0" lang="en-US" sz="2100" dirty="0">
                <a:latin typeface="Constantia" charset="0"/>
              </a:rPr>
              <a:t> </a:t>
            </a:r>
            <a:r>
              <a:rPr kumimoji="0" lang="en-US" sz="2100" dirty="0" err="1">
                <a:latin typeface="Constantia" charset="0"/>
              </a:rPr>
              <a:t>приводят</a:t>
            </a:r>
            <a:r>
              <a:rPr kumimoji="0" lang="en-US" sz="2100" dirty="0">
                <a:latin typeface="Constantia" charset="0"/>
              </a:rPr>
              <a:t> </a:t>
            </a:r>
            <a:r>
              <a:rPr kumimoji="0" lang="en-US" sz="2100" dirty="0" err="1">
                <a:latin typeface="Constantia" charset="0"/>
              </a:rPr>
              <a:t>к</a:t>
            </a:r>
            <a:r>
              <a:rPr kumimoji="0" lang="en-US" sz="2100" dirty="0">
                <a:latin typeface="Constantia" charset="0"/>
              </a:rPr>
              <a:t> </a:t>
            </a:r>
            <a:r>
              <a:rPr kumimoji="0" lang="en-US" sz="2100" dirty="0" err="1">
                <a:latin typeface="Constantia" charset="0"/>
              </a:rPr>
              <a:t>более</a:t>
            </a:r>
            <a:r>
              <a:rPr kumimoji="0" lang="en-US" sz="2100" dirty="0">
                <a:latin typeface="Constantia" charset="0"/>
              </a:rPr>
              <a:t> </a:t>
            </a:r>
            <a:r>
              <a:rPr kumimoji="0" lang="en-US" sz="2100" dirty="0" err="1">
                <a:latin typeface="Constantia" charset="0"/>
              </a:rPr>
              <a:t>гибкому</a:t>
            </a:r>
            <a:r>
              <a:rPr kumimoji="0" lang="en-US" sz="2100" dirty="0">
                <a:latin typeface="Constantia" charset="0"/>
              </a:rPr>
              <a:t>, </a:t>
            </a:r>
            <a:r>
              <a:rPr kumimoji="0" lang="en-US" sz="2100" dirty="0" err="1">
                <a:latin typeface="Constantia" charset="0"/>
              </a:rPr>
              <a:t>инновационному</a:t>
            </a:r>
            <a:r>
              <a:rPr kumimoji="0" lang="en-US" sz="2100" dirty="0">
                <a:latin typeface="Constantia" charset="0"/>
              </a:rPr>
              <a:t> </a:t>
            </a:r>
            <a:r>
              <a:rPr kumimoji="0" lang="en-US" sz="2100" dirty="0" err="1">
                <a:latin typeface="Constantia" charset="0"/>
              </a:rPr>
              <a:t>и</a:t>
            </a:r>
            <a:r>
              <a:rPr kumimoji="0" lang="en-US" sz="2100" dirty="0">
                <a:latin typeface="Constantia" charset="0"/>
              </a:rPr>
              <a:t> </a:t>
            </a:r>
            <a:r>
              <a:rPr kumimoji="0" lang="en-US" sz="2100" dirty="0" err="1">
                <a:latin typeface="Constantia" charset="0"/>
              </a:rPr>
              <a:t>эффективному</a:t>
            </a:r>
            <a:r>
              <a:rPr kumimoji="0" lang="en-US" sz="2100" dirty="0">
                <a:latin typeface="Constantia" charset="0"/>
              </a:rPr>
              <a:t> </a:t>
            </a:r>
            <a:r>
              <a:rPr kumimoji="0" lang="en-US" sz="2100" dirty="0" err="1">
                <a:latin typeface="Constantia" charset="0"/>
              </a:rPr>
              <a:t>управлению</a:t>
            </a:r>
            <a:r>
              <a:rPr kumimoji="0" lang="en-US" sz="2100" dirty="0">
                <a:latin typeface="Constantia" charset="0"/>
              </a:rPr>
              <a:t>.</a:t>
            </a:r>
          </a:p>
        </p:txBody>
      </p:sp>
      <p:pic>
        <p:nvPicPr>
          <p:cNvPr id="20483" name="Picture 4" descr="http://www.opengovpartnership.org/sites/default/files/styles/ogp_slideshow/public/SummitLogo1.png?itok=UAYi3G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18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Название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0" lang="en-US" sz="4100">
                <a:latin typeface="Calibri" charset="0"/>
              </a:rPr>
              <a:t>Принципы </a:t>
            </a:r>
            <a:r>
              <a:rPr kumimoji="0" lang="ru-RU" sz="4100">
                <a:latin typeface="Calibri" charset="0"/>
              </a:rPr>
              <a:t>Открытого Правительства </a:t>
            </a:r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 fontScale="92500" lnSpcReduction="10000"/>
          </a:bodyPr>
          <a:lstStyle/>
          <a:p>
            <a:r>
              <a:rPr kumimoji="0" lang="en-US" sz="2300" b="1" dirty="0" err="1">
                <a:latin typeface="Constantia" charset="0"/>
              </a:rPr>
              <a:t>Общественн</a:t>
            </a:r>
            <a:r>
              <a:rPr kumimoji="0" lang="ru-RU" sz="2300" b="1" dirty="0" err="1">
                <a:latin typeface="Constantia" charset="0"/>
              </a:rPr>
              <a:t>ая</a:t>
            </a:r>
            <a:r>
              <a:rPr kumimoji="0" lang="ru-RU" sz="2300" b="1" dirty="0">
                <a:latin typeface="Constantia" charset="0"/>
              </a:rPr>
              <a:t> </a:t>
            </a:r>
            <a:r>
              <a:rPr kumimoji="0" lang="en-US" sz="2300" b="1" dirty="0" err="1">
                <a:latin typeface="Constantia" charset="0"/>
              </a:rPr>
              <a:t>подотчетность</a:t>
            </a:r>
            <a:r>
              <a:rPr kumimoji="0" lang="en-US" sz="2300" b="1" dirty="0">
                <a:latin typeface="Constantia" charset="0"/>
              </a:rPr>
              <a:t>:</a:t>
            </a:r>
            <a:r>
              <a:rPr kumimoji="0" lang="en-US" sz="2300" dirty="0">
                <a:latin typeface="Constantia" charset="0"/>
              </a:rPr>
              <a:t> </a:t>
            </a:r>
            <a:r>
              <a:rPr kumimoji="0" lang="en-US" sz="2300" dirty="0" err="1">
                <a:latin typeface="Constantia" charset="0"/>
              </a:rPr>
              <a:t>правила</a:t>
            </a:r>
            <a:r>
              <a:rPr kumimoji="0" lang="en-US" sz="2300" dirty="0">
                <a:latin typeface="Constantia" charset="0"/>
              </a:rPr>
              <a:t>, </a:t>
            </a:r>
            <a:r>
              <a:rPr kumimoji="0" lang="en-US" sz="2300" dirty="0" err="1">
                <a:latin typeface="Constantia" charset="0"/>
              </a:rPr>
              <a:t>нормы</a:t>
            </a:r>
            <a:r>
              <a:rPr kumimoji="0" lang="en-US" sz="2300" dirty="0">
                <a:latin typeface="Constantia" charset="0"/>
              </a:rPr>
              <a:t> </a:t>
            </a:r>
            <a:r>
              <a:rPr kumimoji="0" lang="en-US" sz="2300" dirty="0" err="1">
                <a:latin typeface="Constantia" charset="0"/>
              </a:rPr>
              <a:t>и</a:t>
            </a:r>
            <a:r>
              <a:rPr kumimoji="0" lang="en-US" sz="2300" dirty="0">
                <a:latin typeface="Constantia" charset="0"/>
              </a:rPr>
              <a:t> </a:t>
            </a:r>
            <a:r>
              <a:rPr kumimoji="0" lang="en-US" sz="2300" dirty="0" err="1">
                <a:latin typeface="Constantia" charset="0"/>
              </a:rPr>
              <a:t>механизмы</a:t>
            </a:r>
            <a:r>
              <a:rPr kumimoji="0" lang="en-US" sz="2300" dirty="0">
                <a:latin typeface="Constantia" charset="0"/>
              </a:rPr>
              <a:t> </a:t>
            </a:r>
            <a:r>
              <a:rPr kumimoji="0" lang="en-US" sz="2300" dirty="0" err="1">
                <a:latin typeface="Constantia" charset="0"/>
              </a:rPr>
              <a:t>требуют</a:t>
            </a:r>
            <a:r>
              <a:rPr kumimoji="0" lang="en-US" sz="2300" dirty="0">
                <a:latin typeface="Constantia" charset="0"/>
              </a:rPr>
              <a:t> </a:t>
            </a:r>
            <a:r>
              <a:rPr kumimoji="0" lang="en-US" sz="2300" dirty="0" err="1">
                <a:latin typeface="Constantia" charset="0"/>
              </a:rPr>
              <a:t>от</a:t>
            </a:r>
            <a:r>
              <a:rPr kumimoji="0" lang="en-US" sz="2300" dirty="0">
                <a:latin typeface="Constantia" charset="0"/>
              </a:rPr>
              <a:t> </a:t>
            </a:r>
            <a:r>
              <a:rPr kumimoji="0" lang="en-US" sz="2300" dirty="0" err="1">
                <a:latin typeface="Constantia" charset="0"/>
              </a:rPr>
              <a:t>государственных</a:t>
            </a:r>
            <a:r>
              <a:rPr kumimoji="0" lang="en-US" sz="2300" dirty="0">
                <a:latin typeface="Constantia" charset="0"/>
              </a:rPr>
              <a:t> </a:t>
            </a:r>
            <a:r>
              <a:rPr kumimoji="0" lang="en-US" sz="2300" dirty="0" err="1">
                <a:latin typeface="Constantia" charset="0"/>
              </a:rPr>
              <a:t>структур</a:t>
            </a:r>
            <a:r>
              <a:rPr kumimoji="0" lang="en-US" sz="2300" dirty="0">
                <a:latin typeface="Constantia" charset="0"/>
              </a:rPr>
              <a:t> </a:t>
            </a:r>
            <a:r>
              <a:rPr kumimoji="0" lang="en-US" sz="2300" dirty="0" err="1">
                <a:latin typeface="Constantia" charset="0"/>
              </a:rPr>
              <a:t>доказательств</a:t>
            </a:r>
            <a:r>
              <a:rPr kumimoji="0" lang="en-US" sz="2300" dirty="0">
                <a:latin typeface="Constantia" charset="0"/>
              </a:rPr>
              <a:t> </a:t>
            </a:r>
            <a:r>
              <a:rPr kumimoji="0" lang="en-US" sz="2300" dirty="0" err="1">
                <a:latin typeface="Constantia" charset="0"/>
              </a:rPr>
              <a:t>необходимости</a:t>
            </a:r>
            <a:r>
              <a:rPr kumimoji="0" lang="en-US" sz="2300" dirty="0">
                <a:latin typeface="Constantia" charset="0"/>
              </a:rPr>
              <a:t> </a:t>
            </a:r>
            <a:r>
              <a:rPr kumimoji="0" lang="en-US" sz="2300" dirty="0" err="1">
                <a:latin typeface="Constantia" charset="0"/>
              </a:rPr>
              <a:t>в</a:t>
            </a:r>
            <a:r>
              <a:rPr kumimoji="0" lang="en-US" sz="2300" dirty="0">
                <a:latin typeface="Constantia" charset="0"/>
              </a:rPr>
              <a:t> </a:t>
            </a:r>
            <a:r>
              <a:rPr kumimoji="0" lang="en-US" sz="2300" dirty="0" err="1">
                <a:latin typeface="Constantia" charset="0"/>
              </a:rPr>
              <a:t>осуществляемых</a:t>
            </a:r>
            <a:r>
              <a:rPr kumimoji="0" lang="en-US" sz="2300" dirty="0">
                <a:latin typeface="Constantia" charset="0"/>
              </a:rPr>
              <a:t> </a:t>
            </a:r>
            <a:r>
              <a:rPr kumimoji="0" lang="en-US" sz="2300" dirty="0" err="1">
                <a:latin typeface="Constantia" charset="0"/>
              </a:rPr>
              <a:t>ими</a:t>
            </a:r>
            <a:r>
              <a:rPr kumimoji="0" lang="en-US" sz="2300" dirty="0">
                <a:latin typeface="Constantia" charset="0"/>
              </a:rPr>
              <a:t> </a:t>
            </a:r>
            <a:r>
              <a:rPr kumimoji="0" lang="en-US" sz="2300" dirty="0" err="1" smtClean="0">
                <a:latin typeface="Constantia" charset="0"/>
              </a:rPr>
              <a:t>действиях</a:t>
            </a:r>
            <a:r>
              <a:rPr kumimoji="0" lang="ru-RU" sz="2300" dirty="0" smtClean="0">
                <a:latin typeface="Constantia" charset="0"/>
              </a:rPr>
              <a:t>, </a:t>
            </a:r>
            <a:r>
              <a:rPr kumimoji="0" lang="en-US" sz="2300" dirty="0" err="1" smtClean="0">
                <a:latin typeface="Constantia" charset="0"/>
              </a:rPr>
              <a:t>и</a:t>
            </a:r>
            <a:r>
              <a:rPr kumimoji="0" lang="en-US" sz="2300" dirty="0" smtClean="0">
                <a:latin typeface="Constantia" charset="0"/>
              </a:rPr>
              <a:t> </a:t>
            </a:r>
            <a:r>
              <a:rPr kumimoji="0" lang="en-US" sz="2300" dirty="0" err="1">
                <a:latin typeface="Constantia" charset="0"/>
              </a:rPr>
              <a:t>действовать</a:t>
            </a:r>
            <a:r>
              <a:rPr kumimoji="0" lang="en-US" sz="2300" dirty="0">
                <a:latin typeface="Constantia" charset="0"/>
              </a:rPr>
              <a:t> </a:t>
            </a:r>
            <a:r>
              <a:rPr kumimoji="0" lang="en-US" sz="2300" dirty="0" err="1">
                <a:latin typeface="Constantia" charset="0"/>
              </a:rPr>
              <a:t>в</a:t>
            </a:r>
            <a:r>
              <a:rPr kumimoji="0" lang="en-US" sz="2300" dirty="0">
                <a:latin typeface="Constantia" charset="0"/>
              </a:rPr>
              <a:t> </a:t>
            </a:r>
            <a:r>
              <a:rPr kumimoji="0" lang="en-US" sz="2300" dirty="0" err="1">
                <a:latin typeface="Constantia" charset="0"/>
              </a:rPr>
              <a:t>соответствии</a:t>
            </a:r>
            <a:r>
              <a:rPr kumimoji="0" lang="en-US" sz="2300" dirty="0">
                <a:latin typeface="Constantia" charset="0"/>
              </a:rPr>
              <a:t> </a:t>
            </a:r>
            <a:r>
              <a:rPr kumimoji="0" lang="en-US" sz="2300" dirty="0" err="1">
                <a:latin typeface="Constantia" charset="0"/>
              </a:rPr>
              <a:t>с</a:t>
            </a:r>
            <a:r>
              <a:rPr kumimoji="0" lang="en-US" sz="2300" dirty="0">
                <a:latin typeface="Constantia" charset="0"/>
              </a:rPr>
              <a:t> </a:t>
            </a:r>
            <a:r>
              <a:rPr kumimoji="0" lang="en-US" sz="2300" dirty="0" err="1">
                <a:latin typeface="Constantia" charset="0"/>
              </a:rPr>
              <a:t>критикой</a:t>
            </a:r>
            <a:r>
              <a:rPr kumimoji="0" lang="en-US" sz="2300" dirty="0">
                <a:latin typeface="Constantia" charset="0"/>
              </a:rPr>
              <a:t> </a:t>
            </a:r>
            <a:r>
              <a:rPr kumimoji="0" lang="en-US" sz="2300" dirty="0" err="1">
                <a:latin typeface="Constantia" charset="0"/>
              </a:rPr>
              <a:t>или</a:t>
            </a:r>
            <a:r>
              <a:rPr kumimoji="0" lang="en-US" sz="2300" dirty="0">
                <a:latin typeface="Constantia" charset="0"/>
              </a:rPr>
              <a:t> </a:t>
            </a:r>
            <a:r>
              <a:rPr kumimoji="0" lang="en-US" sz="2300" dirty="0" err="1">
                <a:latin typeface="Constantia" charset="0"/>
              </a:rPr>
              <a:t>требованиям</a:t>
            </a:r>
            <a:r>
              <a:rPr kumimoji="0" lang="en-US" sz="2300" dirty="0">
                <a:latin typeface="Constantia" charset="0"/>
              </a:rPr>
              <a:t>, </a:t>
            </a:r>
            <a:r>
              <a:rPr kumimoji="0" lang="en-US" sz="2300" dirty="0" err="1">
                <a:latin typeface="Constantia" charset="0"/>
              </a:rPr>
              <a:t>предъявляемых</a:t>
            </a:r>
            <a:r>
              <a:rPr kumimoji="0" lang="en-US" sz="2300" dirty="0">
                <a:latin typeface="Constantia" charset="0"/>
              </a:rPr>
              <a:t> </a:t>
            </a:r>
            <a:r>
              <a:rPr kumimoji="0" lang="en-US" sz="2300" dirty="0" err="1">
                <a:latin typeface="Constantia" charset="0"/>
              </a:rPr>
              <a:t>им</a:t>
            </a:r>
            <a:r>
              <a:rPr kumimoji="0" lang="en-US" sz="2300" dirty="0">
                <a:latin typeface="Constantia" charset="0"/>
              </a:rPr>
              <a:t>, </a:t>
            </a:r>
            <a:r>
              <a:rPr kumimoji="0" lang="en-US" sz="2300" dirty="0" err="1">
                <a:latin typeface="Constantia" charset="0"/>
              </a:rPr>
              <a:t>и</a:t>
            </a:r>
            <a:r>
              <a:rPr kumimoji="0" lang="en-US" sz="2300" dirty="0">
                <a:latin typeface="Constantia" charset="0"/>
              </a:rPr>
              <a:t> </a:t>
            </a:r>
            <a:r>
              <a:rPr kumimoji="0" lang="en-US" sz="2300" dirty="0" err="1">
                <a:latin typeface="Constantia" charset="0"/>
              </a:rPr>
              <a:t>принимать</a:t>
            </a:r>
            <a:r>
              <a:rPr kumimoji="0" lang="en-US" sz="2300" dirty="0">
                <a:latin typeface="Constantia" charset="0"/>
              </a:rPr>
              <a:t> </a:t>
            </a:r>
            <a:r>
              <a:rPr kumimoji="0" lang="en-US" sz="2300" dirty="0" err="1">
                <a:latin typeface="Constantia" charset="0"/>
              </a:rPr>
              <a:t>на</a:t>
            </a:r>
            <a:r>
              <a:rPr kumimoji="0" lang="en-US" sz="2300" dirty="0">
                <a:latin typeface="Constantia" charset="0"/>
              </a:rPr>
              <a:t> </a:t>
            </a:r>
            <a:r>
              <a:rPr kumimoji="0" lang="en-US" sz="2300" dirty="0" err="1">
                <a:latin typeface="Constantia" charset="0"/>
              </a:rPr>
              <a:t>себя</a:t>
            </a:r>
            <a:r>
              <a:rPr kumimoji="0" lang="en-US" sz="2300" dirty="0">
                <a:latin typeface="Constantia" charset="0"/>
              </a:rPr>
              <a:t> </a:t>
            </a:r>
            <a:r>
              <a:rPr kumimoji="0" lang="en-US" sz="2300" dirty="0" err="1">
                <a:latin typeface="Constantia" charset="0"/>
              </a:rPr>
              <a:t>ответственность</a:t>
            </a:r>
            <a:r>
              <a:rPr kumimoji="0" lang="en-US" sz="2300" dirty="0">
                <a:latin typeface="Constantia" charset="0"/>
              </a:rPr>
              <a:t> </a:t>
            </a:r>
            <a:r>
              <a:rPr kumimoji="0" lang="en-US" sz="2300" dirty="0" err="1">
                <a:latin typeface="Constantia" charset="0"/>
              </a:rPr>
              <a:t>за</a:t>
            </a:r>
            <a:r>
              <a:rPr kumimoji="0" lang="en-US" sz="2300" dirty="0">
                <a:latin typeface="Constantia" charset="0"/>
              </a:rPr>
              <a:t> </a:t>
            </a:r>
            <a:r>
              <a:rPr kumimoji="0" lang="en-US" sz="2300" dirty="0" err="1">
                <a:latin typeface="Constantia" charset="0"/>
              </a:rPr>
              <a:t>неисполнение</a:t>
            </a:r>
            <a:r>
              <a:rPr kumimoji="0" lang="en-US" sz="2300" dirty="0">
                <a:latin typeface="Constantia" charset="0"/>
              </a:rPr>
              <a:t> </a:t>
            </a:r>
            <a:r>
              <a:rPr kumimoji="0" lang="en-US" sz="2300" dirty="0" err="1">
                <a:latin typeface="Constantia" charset="0"/>
              </a:rPr>
              <a:t>в</a:t>
            </a:r>
            <a:r>
              <a:rPr kumimoji="0" lang="en-US" sz="2300" dirty="0">
                <a:latin typeface="Constantia" charset="0"/>
              </a:rPr>
              <a:t> </a:t>
            </a:r>
            <a:r>
              <a:rPr kumimoji="0" lang="en-US" sz="2300" dirty="0" err="1">
                <a:latin typeface="Constantia" charset="0"/>
              </a:rPr>
              <a:t>отношении</a:t>
            </a:r>
            <a:r>
              <a:rPr kumimoji="0" lang="en-US" sz="2300" dirty="0">
                <a:latin typeface="Constantia" charset="0"/>
              </a:rPr>
              <a:t> </a:t>
            </a:r>
            <a:r>
              <a:rPr kumimoji="0" lang="en-US" sz="2300" dirty="0" err="1">
                <a:latin typeface="Constantia" charset="0"/>
              </a:rPr>
              <a:t>законов</a:t>
            </a:r>
            <a:r>
              <a:rPr kumimoji="0" lang="en-US" sz="2300" dirty="0">
                <a:latin typeface="Constantia" charset="0"/>
              </a:rPr>
              <a:t> </a:t>
            </a:r>
            <a:r>
              <a:rPr kumimoji="0" lang="en-US" sz="2300" dirty="0" err="1">
                <a:latin typeface="Constantia" charset="0"/>
              </a:rPr>
              <a:t>или</a:t>
            </a:r>
            <a:r>
              <a:rPr kumimoji="0" lang="en-US" sz="2300" dirty="0">
                <a:latin typeface="Constantia" charset="0"/>
              </a:rPr>
              <a:t> </a:t>
            </a:r>
            <a:r>
              <a:rPr kumimoji="0" lang="en-US" sz="2300" dirty="0" err="1">
                <a:latin typeface="Constantia" charset="0"/>
              </a:rPr>
              <a:t>обязательств</a:t>
            </a:r>
            <a:r>
              <a:rPr kumimoji="0" lang="en-US" sz="2300" dirty="0">
                <a:latin typeface="Constantia" charset="0"/>
              </a:rPr>
              <a:t>.</a:t>
            </a:r>
          </a:p>
          <a:p>
            <a:r>
              <a:rPr kumimoji="0" lang="en-US" sz="2300" b="1" dirty="0" err="1">
                <a:latin typeface="Constantia" charset="0"/>
              </a:rPr>
              <a:t>Технологии</a:t>
            </a:r>
            <a:r>
              <a:rPr kumimoji="0" lang="en-US" sz="2300" b="1" dirty="0">
                <a:latin typeface="Constantia" charset="0"/>
              </a:rPr>
              <a:t> </a:t>
            </a:r>
            <a:r>
              <a:rPr kumimoji="0" lang="en-US" sz="2300" b="1" dirty="0" err="1">
                <a:latin typeface="Constantia" charset="0"/>
              </a:rPr>
              <a:t>и</a:t>
            </a:r>
            <a:r>
              <a:rPr kumimoji="0" lang="en-US" sz="2300" b="1" dirty="0">
                <a:latin typeface="Constantia" charset="0"/>
              </a:rPr>
              <a:t> </a:t>
            </a:r>
            <a:r>
              <a:rPr kumimoji="0" lang="en-US" sz="2300" b="1" dirty="0" err="1">
                <a:latin typeface="Constantia" charset="0"/>
              </a:rPr>
              <a:t>инновации</a:t>
            </a:r>
            <a:r>
              <a:rPr kumimoji="0" lang="en-US" sz="2300" b="1" dirty="0">
                <a:latin typeface="Constantia" charset="0"/>
              </a:rPr>
              <a:t> </a:t>
            </a:r>
            <a:r>
              <a:rPr kumimoji="0" lang="en-US" sz="2300" b="1" dirty="0" err="1">
                <a:latin typeface="Constantia" charset="0"/>
              </a:rPr>
              <a:t>для</a:t>
            </a:r>
            <a:r>
              <a:rPr kumimoji="0" lang="en-US" sz="2300" b="1" dirty="0">
                <a:latin typeface="Constantia" charset="0"/>
              </a:rPr>
              <a:t> </a:t>
            </a:r>
            <a:r>
              <a:rPr kumimoji="0" lang="en-US" sz="2300" b="1" dirty="0" err="1">
                <a:latin typeface="Constantia" charset="0"/>
              </a:rPr>
              <a:t>прозрачности</a:t>
            </a:r>
            <a:r>
              <a:rPr kumimoji="0" lang="en-US" sz="2300" b="1" dirty="0">
                <a:latin typeface="Constantia" charset="0"/>
              </a:rPr>
              <a:t> </a:t>
            </a:r>
            <a:r>
              <a:rPr kumimoji="0" lang="en-US" sz="2300" b="1" dirty="0" err="1">
                <a:latin typeface="Constantia" charset="0"/>
              </a:rPr>
              <a:t>и</a:t>
            </a:r>
            <a:r>
              <a:rPr kumimoji="0" lang="en-US" sz="2300" b="1" dirty="0">
                <a:latin typeface="Constantia" charset="0"/>
              </a:rPr>
              <a:t> </a:t>
            </a:r>
            <a:r>
              <a:rPr kumimoji="0" lang="en-US" sz="2300" b="1" dirty="0" err="1">
                <a:latin typeface="Constantia" charset="0"/>
              </a:rPr>
              <a:t>подотчетности</a:t>
            </a:r>
            <a:r>
              <a:rPr kumimoji="0" lang="en-US" sz="2300" b="1" dirty="0">
                <a:latin typeface="Constantia" charset="0"/>
              </a:rPr>
              <a:t>:</a:t>
            </a:r>
            <a:r>
              <a:rPr kumimoji="0" lang="en-US" sz="2300" dirty="0">
                <a:latin typeface="Constantia" charset="0"/>
              </a:rPr>
              <a:t> </a:t>
            </a:r>
            <a:r>
              <a:rPr kumimoji="0" lang="en-US" sz="2300" dirty="0" err="1">
                <a:latin typeface="Constantia" charset="0"/>
              </a:rPr>
              <a:t>Правительства</a:t>
            </a:r>
            <a:r>
              <a:rPr kumimoji="0" lang="en-US" sz="2300" dirty="0">
                <a:latin typeface="Constantia" charset="0"/>
              </a:rPr>
              <a:t> </a:t>
            </a:r>
            <a:r>
              <a:rPr kumimoji="0" lang="en-US" sz="2300" dirty="0" err="1">
                <a:latin typeface="Constantia" charset="0"/>
              </a:rPr>
              <a:t>принимают</a:t>
            </a:r>
            <a:r>
              <a:rPr kumimoji="0" lang="en-US" sz="2300" dirty="0">
                <a:latin typeface="Constantia" charset="0"/>
              </a:rPr>
              <a:t> </a:t>
            </a:r>
            <a:r>
              <a:rPr kumimoji="0" lang="en-US" sz="2300" dirty="0" err="1" smtClean="0">
                <a:latin typeface="Constantia" charset="0"/>
              </a:rPr>
              <a:t>важность</a:t>
            </a:r>
            <a:r>
              <a:rPr kumimoji="0" lang="ru-RU" sz="2300" dirty="0" smtClean="0">
                <a:latin typeface="Constantia" charset="0"/>
              </a:rPr>
              <a:t> -</a:t>
            </a:r>
            <a:r>
              <a:rPr kumimoji="0" lang="en-US" sz="2300" dirty="0" smtClean="0">
                <a:latin typeface="Constantia" charset="0"/>
              </a:rPr>
              <a:t> </a:t>
            </a:r>
            <a:r>
              <a:rPr kumimoji="0" lang="en-US" sz="2300" dirty="0" err="1">
                <a:latin typeface="Constantia" charset="0"/>
              </a:rPr>
              <a:t>предоставления</a:t>
            </a:r>
            <a:r>
              <a:rPr kumimoji="0" lang="en-US" sz="2300" dirty="0">
                <a:latin typeface="Constantia" charset="0"/>
              </a:rPr>
              <a:t> </a:t>
            </a:r>
            <a:r>
              <a:rPr kumimoji="0" lang="en-US" sz="2300" dirty="0" err="1">
                <a:latin typeface="Constantia" charset="0"/>
              </a:rPr>
              <a:t>гражданам</a:t>
            </a:r>
            <a:r>
              <a:rPr kumimoji="0" lang="en-US" sz="2300" dirty="0">
                <a:latin typeface="Constantia" charset="0"/>
              </a:rPr>
              <a:t> </a:t>
            </a:r>
            <a:r>
              <a:rPr kumimoji="0" lang="en-US" sz="2300" dirty="0" err="1">
                <a:latin typeface="Constantia" charset="0"/>
              </a:rPr>
              <a:t>открытого</a:t>
            </a:r>
            <a:r>
              <a:rPr kumimoji="0" lang="en-US" sz="2300" dirty="0">
                <a:latin typeface="Constantia" charset="0"/>
              </a:rPr>
              <a:t> </a:t>
            </a:r>
            <a:r>
              <a:rPr kumimoji="0" lang="en-US" sz="2300" dirty="0" err="1">
                <a:latin typeface="Constantia" charset="0"/>
              </a:rPr>
              <a:t>доступа</a:t>
            </a:r>
            <a:r>
              <a:rPr kumimoji="0" lang="en-US" sz="2300" dirty="0">
                <a:latin typeface="Constantia" charset="0"/>
              </a:rPr>
              <a:t> </a:t>
            </a:r>
            <a:r>
              <a:rPr kumimoji="0" lang="en-US" sz="2300" dirty="0" err="1">
                <a:latin typeface="Constantia" charset="0"/>
              </a:rPr>
              <a:t>к</a:t>
            </a:r>
            <a:r>
              <a:rPr kumimoji="0" lang="en-US" sz="2300" dirty="0">
                <a:latin typeface="Constantia" charset="0"/>
              </a:rPr>
              <a:t> </a:t>
            </a:r>
            <a:r>
              <a:rPr kumimoji="0" lang="en-US" sz="2300" dirty="0" err="1" smtClean="0">
                <a:latin typeface="Constantia" charset="0"/>
              </a:rPr>
              <a:t>технологиям</a:t>
            </a:r>
            <a:r>
              <a:rPr lang="ru-RU" sz="2300" dirty="0" smtClean="0">
                <a:latin typeface="Constantia" charset="0"/>
              </a:rPr>
              <a:t>;</a:t>
            </a:r>
            <a:r>
              <a:rPr kumimoji="0" lang="en-US" sz="2300" dirty="0" smtClean="0">
                <a:latin typeface="Constantia" charset="0"/>
              </a:rPr>
              <a:t> </a:t>
            </a:r>
            <a:r>
              <a:rPr lang="ru-RU" sz="2300" dirty="0">
                <a:latin typeface="Constantia" charset="0"/>
              </a:rPr>
              <a:t>-</a:t>
            </a:r>
            <a:r>
              <a:rPr kumimoji="0" lang="ru-RU" sz="2300" dirty="0" smtClean="0">
                <a:latin typeface="Constantia" charset="0"/>
              </a:rPr>
              <a:t> </a:t>
            </a:r>
            <a:r>
              <a:rPr kumimoji="0" lang="en-US" sz="2300" dirty="0" err="1" smtClean="0">
                <a:latin typeface="Constantia" charset="0"/>
              </a:rPr>
              <a:t>рол</a:t>
            </a:r>
            <a:r>
              <a:rPr kumimoji="0" lang="ru-RU" sz="2300" dirty="0" smtClean="0">
                <a:latin typeface="Constantia" charset="0"/>
              </a:rPr>
              <a:t>и</a:t>
            </a:r>
            <a:r>
              <a:rPr kumimoji="0" lang="en-US" sz="2300" dirty="0" smtClean="0">
                <a:latin typeface="Constantia" charset="0"/>
              </a:rPr>
              <a:t> </a:t>
            </a:r>
            <a:r>
              <a:rPr kumimoji="0" lang="en-US" sz="2300" dirty="0" err="1">
                <a:latin typeface="Constantia" charset="0"/>
              </a:rPr>
              <a:t>новых</a:t>
            </a:r>
            <a:r>
              <a:rPr kumimoji="0" lang="en-US" sz="2300" dirty="0">
                <a:latin typeface="Constantia" charset="0"/>
              </a:rPr>
              <a:t> </a:t>
            </a:r>
            <a:r>
              <a:rPr kumimoji="0" lang="en-US" sz="2300" dirty="0" err="1">
                <a:latin typeface="Constantia" charset="0"/>
              </a:rPr>
              <a:t>технологий</a:t>
            </a:r>
            <a:r>
              <a:rPr kumimoji="0" lang="en-US" sz="2300" dirty="0">
                <a:latin typeface="Constantia" charset="0"/>
              </a:rPr>
              <a:t> </a:t>
            </a:r>
            <a:r>
              <a:rPr kumimoji="0" lang="en-US" sz="2300" dirty="0" err="1">
                <a:latin typeface="Constantia" charset="0"/>
              </a:rPr>
              <a:t>в</a:t>
            </a:r>
            <a:r>
              <a:rPr kumimoji="0" lang="en-US" sz="2300" dirty="0">
                <a:latin typeface="Constantia" charset="0"/>
              </a:rPr>
              <a:t> </a:t>
            </a:r>
            <a:r>
              <a:rPr kumimoji="0" lang="en-US" sz="2300" dirty="0" err="1">
                <a:latin typeface="Constantia" charset="0"/>
              </a:rPr>
              <a:t>продвижении</a:t>
            </a:r>
            <a:r>
              <a:rPr kumimoji="0" lang="en-US" sz="2300" dirty="0">
                <a:latin typeface="Constantia" charset="0"/>
              </a:rPr>
              <a:t> </a:t>
            </a:r>
            <a:r>
              <a:rPr kumimoji="0" lang="en-US" sz="2300" dirty="0" err="1" smtClean="0">
                <a:latin typeface="Constantia" charset="0"/>
              </a:rPr>
              <a:t>инноваций</a:t>
            </a:r>
            <a:r>
              <a:rPr kumimoji="0" lang="ru-RU" sz="2300" dirty="0" smtClean="0">
                <a:latin typeface="Constantia" charset="0"/>
              </a:rPr>
              <a:t>;</a:t>
            </a:r>
            <a:r>
              <a:rPr kumimoji="0" lang="en-US" sz="2300" dirty="0" smtClean="0">
                <a:latin typeface="Constantia" charset="0"/>
              </a:rPr>
              <a:t> </a:t>
            </a:r>
            <a:r>
              <a:rPr kumimoji="0" lang="ru-RU" sz="2300" dirty="0" smtClean="0">
                <a:latin typeface="Constantia" charset="0"/>
              </a:rPr>
              <a:t>- </a:t>
            </a:r>
            <a:r>
              <a:rPr kumimoji="0" lang="en-US" sz="2300" dirty="0" err="1" smtClean="0">
                <a:latin typeface="Constantia" charset="0"/>
              </a:rPr>
              <a:t>повышения</a:t>
            </a:r>
            <a:r>
              <a:rPr kumimoji="0" lang="en-US" sz="2300" dirty="0" smtClean="0">
                <a:latin typeface="Constantia" charset="0"/>
              </a:rPr>
              <a:t> </a:t>
            </a:r>
            <a:r>
              <a:rPr kumimoji="0" lang="en-US" sz="2300" dirty="0" err="1">
                <a:latin typeface="Constantia" charset="0"/>
              </a:rPr>
              <a:t>потенциала</a:t>
            </a:r>
            <a:r>
              <a:rPr kumimoji="0" lang="en-US" sz="2300" dirty="0">
                <a:latin typeface="Constantia" charset="0"/>
              </a:rPr>
              <a:t> </a:t>
            </a:r>
            <a:r>
              <a:rPr kumimoji="0" lang="en-US" sz="2300" dirty="0" err="1">
                <a:latin typeface="Constantia" charset="0"/>
              </a:rPr>
              <a:t>граждан</a:t>
            </a:r>
            <a:r>
              <a:rPr kumimoji="0" lang="en-US" sz="2300" dirty="0">
                <a:latin typeface="Constantia" charset="0"/>
              </a:rPr>
              <a:t> </a:t>
            </a:r>
            <a:r>
              <a:rPr lang="ru-RU" sz="2300" dirty="0" smtClean="0">
                <a:latin typeface="Constantia" charset="0"/>
              </a:rPr>
              <a:t>для</a:t>
            </a:r>
            <a:r>
              <a:rPr kumimoji="0" lang="en-US" sz="2300" dirty="0" smtClean="0">
                <a:latin typeface="Constantia" charset="0"/>
              </a:rPr>
              <a:t> </a:t>
            </a:r>
            <a:r>
              <a:rPr kumimoji="0" lang="en-US" sz="2300" dirty="0" err="1" smtClean="0">
                <a:latin typeface="Constantia" charset="0"/>
              </a:rPr>
              <a:t>использовани</a:t>
            </a:r>
            <a:r>
              <a:rPr kumimoji="0" lang="ru-RU" sz="2300" dirty="0" smtClean="0">
                <a:latin typeface="Constantia" charset="0"/>
              </a:rPr>
              <a:t>я</a:t>
            </a:r>
            <a:r>
              <a:rPr kumimoji="0" lang="en-US" sz="2300" dirty="0" smtClean="0">
                <a:latin typeface="Constantia" charset="0"/>
              </a:rPr>
              <a:t> </a:t>
            </a:r>
            <a:r>
              <a:rPr kumimoji="0" lang="en-US" sz="2300" dirty="0" err="1">
                <a:latin typeface="Constantia" charset="0"/>
              </a:rPr>
              <a:t>технологий</a:t>
            </a:r>
            <a:r>
              <a:rPr kumimoji="0" lang="en-US" sz="2300" dirty="0">
                <a:latin typeface="Constantia" charset="0"/>
              </a:rPr>
              <a:t>. </a:t>
            </a:r>
          </a:p>
        </p:txBody>
      </p:sp>
      <p:pic>
        <p:nvPicPr>
          <p:cNvPr id="21507" name="Picture 4" descr="http://www.opengovpartnership.org/sites/default/files/styles/ogp_slideshow/public/SummitLogo1.png?itok=UAYi3G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82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4883" y="188640"/>
            <a:ext cx="681430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>
                <a:ln w="10541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mbria" pitchFamily="18" charset="0"/>
                <a:ea typeface="+mn-ea"/>
                <a:cs typeface="+mn-cs"/>
              </a:rPr>
              <a:t>Условия вступления в </a:t>
            </a:r>
            <a:r>
              <a:rPr lang="en-US" sz="4000" b="1" dirty="0">
                <a:ln w="10541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mbria" pitchFamily="18" charset="0"/>
                <a:ea typeface="+mn-ea"/>
                <a:cs typeface="+mn-cs"/>
              </a:rPr>
              <a:t>OGP</a:t>
            </a:r>
            <a:r>
              <a:rPr lang="ru-RU" sz="4000" b="1" dirty="0">
                <a:ln w="10541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mbria" pitchFamily="18" charset="0"/>
                <a:ea typeface="+mn-ea"/>
                <a:cs typeface="+mn-cs"/>
              </a:rPr>
              <a:t> </a:t>
            </a:r>
            <a:endParaRPr lang="ru-RU" sz="4000" b="1" dirty="0">
              <a:ln w="10541" cmpd="sng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ea typeface="+mn-ea"/>
              <a:cs typeface="+mn-cs"/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0" y="1124744"/>
          <a:ext cx="9144000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330991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8605A6-67C3-4AAA-94C1-8713C86064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1E8605A6-67C3-4AAA-94C1-8713C86064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36B5CA-F319-4ABF-8A8C-3A90129742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CD36B5CA-F319-4ABF-8A8C-3A90129742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AE971F-31ED-42A7-A9D5-13F6FE422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75AE971F-31ED-42A7-A9D5-13F6FE4222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B80FFF-E36B-40BA-B768-DFC34C2DF9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C9B80FFF-E36B-40BA-B768-DFC34C2DF9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4060A1-4D93-4320-8A04-1BB1A6E252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FF4060A1-4D93-4320-8A04-1BB1A6E252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3183" y="919021"/>
            <a:ext cx="786039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88" algn="ctr">
              <a:buFont typeface="Times New Roman" charset="0"/>
              <a:buNone/>
              <a:defRPr/>
            </a:pPr>
            <a:endParaRPr lang="en-US" sz="2400" b="1" dirty="0">
              <a:solidFill>
                <a:prstClr val="white"/>
              </a:solidFill>
              <a:latin typeface="Calibri"/>
              <a:cs typeface="Calibri"/>
            </a:endParaRPr>
          </a:p>
          <a:p>
            <a:pPr marL="39688">
              <a:buFont typeface="Times New Roman" charset="0"/>
              <a:buNone/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Calibri"/>
                <a:cs typeface="Calibri"/>
              </a:rPr>
              <a:t>Прозрачность бюджета</a:t>
            </a:r>
            <a:endParaRPr lang="en-US" sz="2400" b="1" dirty="0">
              <a:solidFill>
                <a:prstClr val="white"/>
              </a:solidFill>
              <a:latin typeface="Calibri"/>
              <a:cs typeface="Calibri"/>
            </a:endParaRPr>
          </a:p>
          <a:p>
            <a:pPr marL="39688">
              <a:buFont typeface="Times New Roman" charset="0"/>
              <a:buNone/>
              <a:defRPr/>
            </a:pPr>
            <a:r>
              <a:rPr lang="ru-RU" dirty="0" smtClean="0">
                <a:solidFill>
                  <a:prstClr val="white"/>
                </a:solidFill>
                <a:latin typeface="Calibri"/>
                <a:cs typeface="Calibri"/>
              </a:rPr>
              <a:t>Измеряется Индексом открытого бюджета</a:t>
            </a:r>
            <a:r>
              <a:rPr lang="en-US" dirty="0" smtClean="0">
                <a:solidFill>
                  <a:prstClr val="white"/>
                </a:solidFill>
                <a:latin typeface="Calibri"/>
                <a:cs typeface="Calibri"/>
              </a:rPr>
              <a:t> (</a:t>
            </a:r>
            <a:r>
              <a:rPr lang="ru-RU" dirty="0" smtClean="0">
                <a:solidFill>
                  <a:prstClr val="white"/>
                </a:solidFill>
                <a:latin typeface="Calibri"/>
                <a:cs typeface="Calibri"/>
              </a:rPr>
              <a:t>обследовано </a:t>
            </a:r>
            <a:r>
              <a:rPr lang="en-US" dirty="0" smtClean="0">
                <a:solidFill>
                  <a:prstClr val="white"/>
                </a:solidFill>
                <a:latin typeface="Calibri"/>
                <a:cs typeface="Calibri"/>
              </a:rPr>
              <a:t>100 </a:t>
            </a:r>
            <a:r>
              <a:rPr lang="ru-RU" dirty="0" smtClean="0">
                <a:solidFill>
                  <a:prstClr val="white"/>
                </a:solidFill>
                <a:latin typeface="Calibri"/>
                <a:cs typeface="Calibri"/>
              </a:rPr>
              <a:t>стран</a:t>
            </a:r>
            <a:r>
              <a:rPr lang="en-US" dirty="0" smtClean="0">
                <a:solidFill>
                  <a:prstClr val="white"/>
                </a:solidFill>
                <a:latin typeface="Calibri"/>
                <a:cs typeface="Calibri"/>
              </a:rPr>
              <a:t>)</a:t>
            </a:r>
            <a:endParaRPr lang="en-US" dirty="0">
              <a:solidFill>
                <a:prstClr val="white"/>
              </a:solidFill>
              <a:latin typeface="Calibri"/>
              <a:cs typeface="Calibri"/>
            </a:endParaRPr>
          </a:p>
          <a:p>
            <a:pPr marL="39688">
              <a:buFont typeface="Times New Roman" charset="0"/>
              <a:buNone/>
              <a:defRPr/>
            </a:pPr>
            <a:endParaRPr lang="en-US" sz="10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53976" y="2590407"/>
            <a:ext cx="752307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88">
              <a:buFont typeface="Times New Roman" charset="0"/>
              <a:buNone/>
              <a:defRPr/>
            </a:pPr>
            <a:r>
              <a:rPr lang="ru-RU" sz="2200" b="1" dirty="0" smtClean="0">
                <a:solidFill>
                  <a:prstClr val="white"/>
                </a:solidFill>
                <a:latin typeface="Calibri"/>
                <a:cs typeface="Calibri"/>
              </a:rPr>
              <a:t>Доступ к информации</a:t>
            </a:r>
            <a:endParaRPr lang="en-US" sz="2200" b="1" dirty="0">
              <a:solidFill>
                <a:prstClr val="white"/>
              </a:solidFill>
              <a:latin typeface="Calibri"/>
              <a:cs typeface="Calibri"/>
            </a:endParaRPr>
          </a:p>
          <a:p>
            <a:pPr marL="39688">
              <a:buFont typeface="Times New Roman" charset="0"/>
              <a:buNone/>
              <a:defRPr/>
            </a:pPr>
            <a:r>
              <a:rPr lang="ru-RU" dirty="0" smtClean="0">
                <a:solidFill>
                  <a:prstClr val="white"/>
                </a:solidFill>
                <a:latin typeface="Calibri"/>
                <a:cs typeface="Calibri"/>
              </a:rPr>
              <a:t>Измеряется на основании базы данных</a:t>
            </a:r>
            <a:r>
              <a:rPr lang="en-US" dirty="0" smtClean="0">
                <a:solidFill>
                  <a:prstClr val="white"/>
                </a:solidFill>
                <a:latin typeface="Calibri"/>
                <a:cs typeface="Calibri"/>
              </a:rPr>
              <a:t> Right2Info.org</a:t>
            </a:r>
            <a:r>
              <a:rPr lang="ru-RU" dirty="0" smtClean="0">
                <a:solidFill>
                  <a:prstClr val="white"/>
                </a:solidFill>
                <a:latin typeface="Calibri"/>
                <a:cs typeface="Calibri"/>
              </a:rPr>
              <a:t>, посвященной</a:t>
            </a:r>
            <a:r>
              <a:rPr lang="en-US" dirty="0" smtClean="0">
                <a:solidFill>
                  <a:prstClr val="white"/>
                </a:solidFill>
                <a:latin typeface="Calibri"/>
                <a:cs typeface="Calibri"/>
              </a:rPr>
              <a:t> </a:t>
            </a:r>
            <a:r>
              <a:rPr lang="ru-RU" dirty="0" smtClean="0">
                <a:solidFill>
                  <a:prstClr val="white"/>
                </a:solidFill>
                <a:latin typeface="Calibri"/>
                <a:cs typeface="Calibri"/>
              </a:rPr>
              <a:t>законам о свободе информации и конституционным положениям о доступе к информации</a:t>
            </a:r>
            <a:endParaRPr lang="en-US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53975" y="3995512"/>
            <a:ext cx="728222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88">
              <a:buFont typeface="Times New Roman" charset="0"/>
              <a:buNone/>
              <a:defRPr/>
            </a:pPr>
            <a:endParaRPr lang="en-US" sz="1000" b="1" dirty="0">
              <a:solidFill>
                <a:prstClr val="white"/>
              </a:solidFill>
              <a:latin typeface="Calibri"/>
              <a:cs typeface="Calibri"/>
            </a:endParaRPr>
          </a:p>
          <a:p>
            <a:pPr marL="39688">
              <a:buFont typeface="Times New Roman" charset="0"/>
              <a:buNone/>
              <a:defRPr/>
            </a:pPr>
            <a:r>
              <a:rPr lang="ru-RU" sz="2200" b="1" dirty="0" smtClean="0">
                <a:solidFill>
                  <a:prstClr val="white"/>
                </a:solidFill>
                <a:latin typeface="Calibri"/>
                <a:cs typeface="Calibri"/>
              </a:rPr>
              <a:t>Раскрытие данных об имуществе и доходах</a:t>
            </a:r>
            <a:endParaRPr lang="en-US" sz="2200" b="1" dirty="0">
              <a:solidFill>
                <a:prstClr val="white"/>
              </a:solidFill>
              <a:latin typeface="Calibri"/>
              <a:cs typeface="Calibri"/>
            </a:endParaRPr>
          </a:p>
          <a:p>
            <a:pPr marL="39688">
              <a:buFont typeface="Times New Roman" charset="0"/>
              <a:buNone/>
              <a:defRPr/>
            </a:pPr>
            <a:r>
              <a:rPr lang="ru-RU" dirty="0" smtClean="0">
                <a:solidFill>
                  <a:prstClr val="white"/>
                </a:solidFill>
                <a:latin typeface="Calibri"/>
                <a:cs typeface="Calibri"/>
              </a:rPr>
              <a:t>Измеряется на основании базы данных Всемирного банка «Раскрытие данных об имуществе и доходах государственных должностных лиц»</a:t>
            </a:r>
            <a:endParaRPr lang="en-US" dirty="0">
              <a:solidFill>
                <a:prstClr val="white"/>
              </a:solidFill>
              <a:latin typeface="Calibri"/>
              <a:cs typeface="Calibri"/>
            </a:endParaRPr>
          </a:p>
          <a:p>
            <a:pPr marL="39688">
              <a:buFont typeface="Times New Roman" charset="0"/>
              <a:buNone/>
              <a:defRPr/>
            </a:pPr>
            <a:endParaRPr lang="en-US" sz="1000" b="1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53976" y="5288985"/>
            <a:ext cx="728222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88">
              <a:buFont typeface="Times New Roman" charset="0"/>
              <a:buNone/>
              <a:defRPr/>
            </a:pPr>
            <a:r>
              <a:rPr lang="ru-RU" sz="2200" b="1" dirty="0" smtClean="0">
                <a:solidFill>
                  <a:prstClr val="white"/>
                </a:solidFill>
                <a:latin typeface="Calibri"/>
                <a:cs typeface="Calibri"/>
              </a:rPr>
              <a:t>Участие граждан</a:t>
            </a:r>
            <a:endParaRPr lang="en-US" sz="2200" b="1" dirty="0">
              <a:solidFill>
                <a:prstClr val="white"/>
              </a:solidFill>
              <a:latin typeface="Calibri"/>
              <a:cs typeface="Calibri"/>
            </a:endParaRPr>
          </a:p>
          <a:p>
            <a:pPr marL="39688">
              <a:buFont typeface="Times New Roman" charset="0"/>
              <a:buNone/>
              <a:defRPr/>
            </a:pPr>
            <a:r>
              <a:rPr lang="ru-RU" dirty="0" smtClean="0">
                <a:solidFill>
                  <a:prstClr val="white"/>
                </a:solidFill>
                <a:latin typeface="Calibri"/>
                <a:cs typeface="Calibri"/>
              </a:rPr>
              <a:t>Измеряется Индексом демократии аналитического подразделения журнала </a:t>
            </a:r>
            <a:r>
              <a:rPr lang="en-US" dirty="0" smtClean="0">
                <a:solidFill>
                  <a:prstClr val="white"/>
                </a:solidFill>
                <a:latin typeface="Calibri"/>
                <a:cs typeface="Calibri"/>
              </a:rPr>
              <a:t> </a:t>
            </a:r>
            <a:r>
              <a:rPr lang="ru-RU" dirty="0" smtClean="0">
                <a:solidFill>
                  <a:prstClr val="white"/>
                </a:solidFill>
                <a:latin typeface="Calibri"/>
                <a:cs typeface="Calibri"/>
              </a:rPr>
              <a:t>«</a:t>
            </a:r>
            <a:r>
              <a:rPr lang="en-US" dirty="0" smtClean="0">
                <a:solidFill>
                  <a:prstClr val="white"/>
                </a:solidFill>
                <a:latin typeface="Calibri"/>
                <a:cs typeface="Calibri"/>
              </a:rPr>
              <a:t>The Economist</a:t>
            </a:r>
            <a:r>
              <a:rPr lang="ru-RU" dirty="0" smtClean="0">
                <a:solidFill>
                  <a:prstClr val="white"/>
                </a:solidFill>
                <a:latin typeface="Calibri"/>
                <a:cs typeface="Calibri"/>
              </a:rPr>
              <a:t>»</a:t>
            </a:r>
            <a:endParaRPr lang="en-US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267" y="1094165"/>
            <a:ext cx="6981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4F81BD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$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6230" y="2294494"/>
            <a:ext cx="121058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>
                <a:solidFill>
                  <a:srgbClr val="4F81BD">
                    <a:lumMod val="60000"/>
                    <a:lumOff val="40000"/>
                  </a:srgbClr>
                </a:solidFill>
                <a:latin typeface="Calibri"/>
                <a:sym typeface="Webdings"/>
              </a:rPr>
              <a:t></a:t>
            </a:r>
            <a:endParaRPr lang="en-US" sz="8000" dirty="0">
              <a:solidFill>
                <a:srgbClr val="4F81B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2831" y="5076559"/>
            <a:ext cx="10310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4F81BD">
                    <a:lumMod val="60000"/>
                    <a:lumOff val="40000"/>
                  </a:srgbClr>
                </a:solidFill>
                <a:latin typeface="Webdings" charset="2"/>
                <a:cs typeface="Webdings" charset="2"/>
              </a:rPr>
              <a:t>_</a:t>
            </a:r>
            <a:endParaRPr lang="en-US" sz="6600" dirty="0">
              <a:solidFill>
                <a:srgbClr val="4F81BD">
                  <a:lumMod val="60000"/>
                  <a:lumOff val="40000"/>
                </a:srgbClr>
              </a:solidFill>
              <a:latin typeface="Webdings" charset="2"/>
              <a:cs typeface="Webdings" charset="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4034" y="3682043"/>
            <a:ext cx="126849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>
                <a:solidFill>
                  <a:srgbClr val="4F81BD">
                    <a:lumMod val="60000"/>
                    <a:lumOff val="40000"/>
                  </a:srgbClr>
                </a:solidFill>
                <a:latin typeface="Calibri"/>
                <a:sym typeface="Wingdings"/>
              </a:rPr>
              <a:t></a:t>
            </a:r>
            <a:r>
              <a:rPr lang="en-US" sz="9600" dirty="0">
                <a:solidFill>
                  <a:srgbClr val="4F81BD">
                    <a:lumMod val="60000"/>
                    <a:lumOff val="40000"/>
                  </a:srgbClr>
                </a:solidFill>
                <a:latin typeface="Calibri"/>
              </a:rPr>
              <a:t> 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52235" y="0"/>
            <a:ext cx="7385308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alibri"/>
                <a:cs typeface="Calibri"/>
              </a:rPr>
              <a:t>Квалификационные критерии</a:t>
            </a:r>
            <a:endParaRPr lang="en-US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117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5546</TotalTime>
  <Words>872</Words>
  <Application>Microsoft Office PowerPoint</Application>
  <PresentationFormat>Экран (4:3)</PresentationFormat>
  <Paragraphs>181</Paragraphs>
  <Slides>14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29" baseType="lpstr">
      <vt:lpstr>Arial</vt:lpstr>
      <vt:lpstr>Avenir Book</vt:lpstr>
      <vt:lpstr>Cabin</vt:lpstr>
      <vt:lpstr>Calibri</vt:lpstr>
      <vt:lpstr>Cambria</vt:lpstr>
      <vt:lpstr>Constantia</vt:lpstr>
      <vt:lpstr>Corbel</vt:lpstr>
      <vt:lpstr>Gill Sans</vt:lpstr>
      <vt:lpstr>Times New Roman</vt:lpstr>
      <vt:lpstr>Webdings</vt:lpstr>
      <vt:lpstr>Wingdings</vt:lpstr>
      <vt:lpstr>Wingdings 2</vt:lpstr>
      <vt:lpstr>Office Theme</vt:lpstr>
      <vt:lpstr>1_Office Theme</vt:lpstr>
      <vt:lpstr>2_Office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Принципы Открытого Правительства</vt:lpstr>
      <vt:lpstr>Принципы Открытого Правительства </vt:lpstr>
      <vt:lpstr>Презентация PowerPoint</vt:lpstr>
      <vt:lpstr>Квалификационные критерии</vt:lpstr>
      <vt:lpstr>Презентация PowerPoint</vt:lpstr>
      <vt:lpstr>Презентация PowerPoint</vt:lpstr>
      <vt:lpstr>Обязательства Партнерства OGP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Alejandra Calzada</dc:creator>
  <cp:lastModifiedBy>1</cp:lastModifiedBy>
  <cp:revision>469</cp:revision>
  <dcterms:created xsi:type="dcterms:W3CDTF">2015-07-27T19:17:06Z</dcterms:created>
  <dcterms:modified xsi:type="dcterms:W3CDTF">2018-02-09T00:28:33Z</dcterms:modified>
</cp:coreProperties>
</file>